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91" r:id="rId1"/>
  </p:sldMasterIdLst>
  <p:notesMasterIdLst>
    <p:notesMasterId r:id="rId44"/>
  </p:notesMasterIdLst>
  <p:handoutMasterIdLst>
    <p:handoutMasterId r:id="rId45"/>
  </p:handoutMasterIdLst>
  <p:sldIdLst>
    <p:sldId id="256" r:id="rId2"/>
    <p:sldId id="359" r:id="rId3"/>
    <p:sldId id="531" r:id="rId4"/>
    <p:sldId id="307" r:id="rId5"/>
    <p:sldId id="535" r:id="rId6"/>
    <p:sldId id="532" r:id="rId7"/>
    <p:sldId id="533" r:id="rId8"/>
    <p:sldId id="538" r:id="rId9"/>
    <p:sldId id="536" r:id="rId10"/>
    <p:sldId id="534" r:id="rId11"/>
    <p:sldId id="507" r:id="rId12"/>
    <p:sldId id="508" r:id="rId13"/>
    <p:sldId id="540" r:id="rId14"/>
    <p:sldId id="541" r:id="rId15"/>
    <p:sldId id="542" r:id="rId16"/>
    <p:sldId id="545" r:id="rId17"/>
    <p:sldId id="569" r:id="rId18"/>
    <p:sldId id="546" r:id="rId19"/>
    <p:sldId id="564" r:id="rId20"/>
    <p:sldId id="561" r:id="rId21"/>
    <p:sldId id="543" r:id="rId22"/>
    <p:sldId id="486" r:id="rId23"/>
    <p:sldId id="549" r:id="rId24"/>
    <p:sldId id="553" r:id="rId25"/>
    <p:sldId id="552" r:id="rId26"/>
    <p:sldId id="551" r:id="rId27"/>
    <p:sldId id="550" r:id="rId28"/>
    <p:sldId id="557" r:id="rId29"/>
    <p:sldId id="556" r:id="rId30"/>
    <p:sldId id="554" r:id="rId31"/>
    <p:sldId id="555" r:id="rId32"/>
    <p:sldId id="558" r:id="rId33"/>
    <p:sldId id="559" r:id="rId34"/>
    <p:sldId id="501" r:id="rId35"/>
    <p:sldId id="560" r:id="rId36"/>
    <p:sldId id="563" r:id="rId37"/>
    <p:sldId id="562" r:id="rId38"/>
    <p:sldId id="565" r:id="rId39"/>
    <p:sldId id="566" r:id="rId40"/>
    <p:sldId id="567" r:id="rId41"/>
    <p:sldId id="498" r:id="rId42"/>
    <p:sldId id="568" r:id="rId43"/>
  </p:sldIdLst>
  <p:sldSz cx="12192000" cy="6858000"/>
  <p:notesSz cx="6858000" cy="9144000"/>
  <p:defaultTextStyle>
    <a:defPPr>
      <a:defRPr lang="de-DE"/>
    </a:defPPr>
    <a:lvl1pPr marL="0" algn="l" defTabSz="822960" rtl="0" eaLnBrk="1" latinLnBrk="0" hangingPunct="1">
      <a:defRPr sz="1620" kern="1200">
        <a:solidFill>
          <a:schemeClr val="tx1"/>
        </a:solidFill>
        <a:latin typeface="+mn-lt"/>
        <a:ea typeface="+mn-ea"/>
        <a:cs typeface="+mn-cs"/>
      </a:defRPr>
    </a:lvl1pPr>
    <a:lvl2pPr marL="411480" algn="l" defTabSz="822960" rtl="0" eaLnBrk="1" latinLnBrk="0" hangingPunct="1">
      <a:defRPr sz="1620" kern="1200">
        <a:solidFill>
          <a:schemeClr val="tx1"/>
        </a:solidFill>
        <a:latin typeface="+mn-lt"/>
        <a:ea typeface="+mn-ea"/>
        <a:cs typeface="+mn-cs"/>
      </a:defRPr>
    </a:lvl2pPr>
    <a:lvl3pPr marL="822960" algn="l" defTabSz="822960" rtl="0" eaLnBrk="1" latinLnBrk="0" hangingPunct="1">
      <a:defRPr sz="1620" kern="1200">
        <a:solidFill>
          <a:schemeClr val="tx1"/>
        </a:solidFill>
        <a:latin typeface="+mn-lt"/>
        <a:ea typeface="+mn-ea"/>
        <a:cs typeface="+mn-cs"/>
      </a:defRPr>
    </a:lvl3pPr>
    <a:lvl4pPr marL="1234440" algn="l" defTabSz="822960" rtl="0" eaLnBrk="1" latinLnBrk="0" hangingPunct="1">
      <a:defRPr sz="1620" kern="1200">
        <a:solidFill>
          <a:schemeClr val="tx1"/>
        </a:solidFill>
        <a:latin typeface="+mn-lt"/>
        <a:ea typeface="+mn-ea"/>
        <a:cs typeface="+mn-cs"/>
      </a:defRPr>
    </a:lvl4pPr>
    <a:lvl5pPr marL="1645920" algn="l" defTabSz="822960" rtl="0" eaLnBrk="1" latinLnBrk="0" hangingPunct="1">
      <a:defRPr sz="1620" kern="1200">
        <a:solidFill>
          <a:schemeClr val="tx1"/>
        </a:solidFill>
        <a:latin typeface="+mn-lt"/>
        <a:ea typeface="+mn-ea"/>
        <a:cs typeface="+mn-cs"/>
      </a:defRPr>
    </a:lvl5pPr>
    <a:lvl6pPr marL="2057400" algn="l" defTabSz="822960" rtl="0" eaLnBrk="1" latinLnBrk="0" hangingPunct="1">
      <a:defRPr sz="1620" kern="1200">
        <a:solidFill>
          <a:schemeClr val="tx1"/>
        </a:solidFill>
        <a:latin typeface="+mn-lt"/>
        <a:ea typeface="+mn-ea"/>
        <a:cs typeface="+mn-cs"/>
      </a:defRPr>
    </a:lvl6pPr>
    <a:lvl7pPr marL="2468880" algn="l" defTabSz="822960" rtl="0" eaLnBrk="1" latinLnBrk="0" hangingPunct="1">
      <a:defRPr sz="1620" kern="1200">
        <a:solidFill>
          <a:schemeClr val="tx1"/>
        </a:solidFill>
        <a:latin typeface="+mn-lt"/>
        <a:ea typeface="+mn-ea"/>
        <a:cs typeface="+mn-cs"/>
      </a:defRPr>
    </a:lvl7pPr>
    <a:lvl8pPr marL="2880360" algn="l" defTabSz="822960" rtl="0" eaLnBrk="1" latinLnBrk="0" hangingPunct="1">
      <a:defRPr sz="1620" kern="1200">
        <a:solidFill>
          <a:schemeClr val="tx1"/>
        </a:solidFill>
        <a:latin typeface="+mn-lt"/>
        <a:ea typeface="+mn-ea"/>
        <a:cs typeface="+mn-cs"/>
      </a:defRPr>
    </a:lvl8pPr>
    <a:lvl9pPr marL="3291840" algn="l" defTabSz="822960" rtl="0" eaLnBrk="1" latinLnBrk="0" hangingPunct="1">
      <a:defRPr sz="162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939B5E8-EF71-43FF-B7B6-C3DB42F2B419}">
          <p14:sldIdLst>
            <p14:sldId id="256"/>
            <p14:sldId id="359"/>
            <p14:sldId id="531"/>
            <p14:sldId id="307"/>
            <p14:sldId id="535"/>
            <p14:sldId id="532"/>
            <p14:sldId id="533"/>
            <p14:sldId id="538"/>
            <p14:sldId id="536"/>
            <p14:sldId id="534"/>
            <p14:sldId id="507"/>
            <p14:sldId id="508"/>
            <p14:sldId id="540"/>
            <p14:sldId id="541"/>
            <p14:sldId id="542"/>
            <p14:sldId id="545"/>
            <p14:sldId id="569"/>
            <p14:sldId id="546"/>
            <p14:sldId id="564"/>
            <p14:sldId id="561"/>
            <p14:sldId id="543"/>
            <p14:sldId id="486"/>
            <p14:sldId id="549"/>
            <p14:sldId id="553"/>
            <p14:sldId id="552"/>
            <p14:sldId id="551"/>
            <p14:sldId id="550"/>
            <p14:sldId id="557"/>
            <p14:sldId id="556"/>
            <p14:sldId id="554"/>
            <p14:sldId id="555"/>
            <p14:sldId id="558"/>
            <p14:sldId id="559"/>
            <p14:sldId id="501"/>
            <p14:sldId id="560"/>
            <p14:sldId id="563"/>
            <p14:sldId id="562"/>
            <p14:sldId id="565"/>
            <p14:sldId id="566"/>
            <p14:sldId id="567"/>
            <p14:sldId id="498"/>
            <p14:sldId id="56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nöfel,Anja" initials="K" lastIdx="1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555555"/>
    <a:srgbClr val="FFFF00"/>
    <a:srgbClr val="FF00FF"/>
    <a:srgbClr val="00FFFF"/>
    <a:srgbClr val="0000FF"/>
    <a:srgbClr val="00FF00"/>
    <a:srgbClr val="AAAAAA"/>
    <a:srgbClr val="6F0F0F"/>
    <a:srgbClr val="3F9F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8FB837D-C827-4EFA-A057-4D05807E0F7C}" styleName="Designformatvorlage 1 - Akz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8D230F3-CF80-4859-8CE7-A43EE81993B5}" styleName="Helle Formatvorlage 1 - Akz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D113A9D2-9D6B-4929-AA2D-F23B5EE8CBE7}" styleName="Designformatvorlage 2 - Akz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Designformatvorlage 1 - Akz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F1AB2-1976-4502-BF36-3FF5EA218861}" styleName="Mittlere Formatvorlage 4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Dunkle Formatvorlage 1 - Akz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Helle Formatvorlage 1 - Akz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67" autoAdjust="0"/>
    <p:restoredTop sz="97787"/>
  </p:normalViewPr>
  <p:slideViewPr>
    <p:cSldViewPr snapToGrid="0" snapToObjects="1">
      <p:cViewPr varScale="1">
        <p:scale>
          <a:sx n="143" d="100"/>
          <a:sy n="143" d="100"/>
        </p:scale>
        <p:origin x="240" y="191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Arbeitsblat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rot="0" spcFirstLastPara="1" vertOverflow="ellipsis" vert="horz" wrap="square" anchor="ctr" anchorCtr="1"/>
          <a:lstStyle/>
          <a:p>
            <a:pPr>
              <a:defRPr sz="1862" b="0" i="0" u="none" strike="noStrike" kern="1200" spc="0" baseline="0">
                <a:solidFill>
                  <a:srgbClr val="183C58"/>
                </a:solidFill>
                <a:latin typeface="+mn-lt"/>
                <a:ea typeface="+mn-ea"/>
                <a:cs typeface="+mn-cs"/>
              </a:defRPr>
            </a:pPr>
            <a:r>
              <a:rPr lang="de-DE"/>
              <a:t>How not to do it</a:t>
            </a:r>
          </a:p>
        </c:rich>
      </c:tx>
      <c:overlay val="0"/>
      <c:spPr>
        <a:noFill/>
        <a:ln>
          <a:noFill/>
        </a:ln>
        <a:effectLst/>
      </c:spPr>
      <c:txPr>
        <a:bodyPr rot="0" spcFirstLastPara="1" vertOverflow="ellipsis" vert="horz" wrap="square" anchor="ctr" anchorCtr="1"/>
        <a:lstStyle/>
        <a:p>
          <a:pPr>
            <a:defRPr sz="1862" b="0" i="0" u="none" strike="noStrike" kern="1200" spc="0" baseline="0">
              <a:solidFill>
                <a:srgbClr val="183C58"/>
              </a:solidFill>
              <a:latin typeface="+mn-lt"/>
              <a:ea typeface="+mn-ea"/>
              <a:cs typeface="+mn-cs"/>
            </a:defRPr>
          </a:pPr>
          <a:endParaRPr lang="de-DE"/>
        </a:p>
      </c:txPr>
    </c:title>
    <c:autoTitleDeleted val="0"/>
    <c:plotArea>
      <c:layout/>
      <c:barChart>
        <c:barDir val="col"/>
        <c:grouping val="clustered"/>
        <c:varyColors val="0"/>
        <c:ser>
          <c:idx val="0"/>
          <c:order val="0"/>
          <c:tx>
            <c:strRef>
              <c:f>Tabelle1!$B$1</c:f>
              <c:strCache>
                <c:ptCount val="1"/>
                <c:pt idx="0">
                  <c:v>Group 1</c:v>
                </c:pt>
              </c:strCache>
            </c:strRef>
          </c:tx>
          <c:spPr>
            <a:solidFill>
              <a:schemeClr val="dk1">
                <a:tint val="88500"/>
              </a:schemeClr>
            </a:solidFill>
            <a:ln>
              <a:noFill/>
            </a:ln>
            <a:effectLst/>
          </c:spPr>
          <c:invertIfNegative val="0"/>
          <c:cat>
            <c:strRef>
              <c:f>Tabelle1!$A$2:$A$3</c:f>
              <c:strCache>
                <c:ptCount val="2"/>
                <c:pt idx="0">
                  <c:v>T1</c:v>
                </c:pt>
                <c:pt idx="1">
                  <c:v>T2</c:v>
                </c:pt>
              </c:strCache>
            </c:strRef>
          </c:cat>
          <c:val>
            <c:numRef>
              <c:f>Tabelle1!$B$2:$B$3</c:f>
              <c:numCache>
                <c:formatCode>General</c:formatCode>
                <c:ptCount val="2"/>
                <c:pt idx="0">
                  <c:v>4.3</c:v>
                </c:pt>
                <c:pt idx="1">
                  <c:v>2.5</c:v>
                </c:pt>
              </c:numCache>
            </c:numRef>
          </c:val>
          <c:extLst>
            <c:ext xmlns:c16="http://schemas.microsoft.com/office/drawing/2014/chart" uri="{C3380CC4-5D6E-409C-BE32-E72D297353CC}">
              <c16:uniqueId val="{00000000-B6C8-7842-B192-8D168A8B001A}"/>
            </c:ext>
          </c:extLst>
        </c:ser>
        <c:ser>
          <c:idx val="1"/>
          <c:order val="1"/>
          <c:tx>
            <c:strRef>
              <c:f>Tabelle1!$C$1</c:f>
              <c:strCache>
                <c:ptCount val="1"/>
                <c:pt idx="0">
                  <c:v>Group 2</c:v>
                </c:pt>
              </c:strCache>
            </c:strRef>
          </c:tx>
          <c:spPr>
            <a:solidFill>
              <a:schemeClr val="dk1">
                <a:tint val="55000"/>
              </a:schemeClr>
            </a:solidFill>
            <a:ln>
              <a:noFill/>
            </a:ln>
            <a:effectLst/>
          </c:spPr>
          <c:invertIfNegative val="0"/>
          <c:cat>
            <c:strRef>
              <c:f>Tabelle1!$A$2:$A$3</c:f>
              <c:strCache>
                <c:ptCount val="2"/>
                <c:pt idx="0">
                  <c:v>T1</c:v>
                </c:pt>
                <c:pt idx="1">
                  <c:v>T2</c:v>
                </c:pt>
              </c:strCache>
            </c:strRef>
          </c:cat>
          <c:val>
            <c:numRef>
              <c:f>Tabelle1!$C$2:$C$3</c:f>
              <c:numCache>
                <c:formatCode>General</c:formatCode>
                <c:ptCount val="2"/>
                <c:pt idx="0">
                  <c:v>2.4</c:v>
                </c:pt>
                <c:pt idx="1">
                  <c:v>4.4000000000000004</c:v>
                </c:pt>
              </c:numCache>
            </c:numRef>
          </c:val>
          <c:extLst>
            <c:ext xmlns:c16="http://schemas.microsoft.com/office/drawing/2014/chart" uri="{C3380CC4-5D6E-409C-BE32-E72D297353CC}">
              <c16:uniqueId val="{00000001-B6C8-7842-B192-8D168A8B001A}"/>
            </c:ext>
          </c:extLst>
        </c:ser>
        <c:ser>
          <c:idx val="2"/>
          <c:order val="2"/>
          <c:tx>
            <c:strRef>
              <c:f>Tabelle1!$D$1</c:f>
              <c:strCache>
                <c:ptCount val="1"/>
                <c:pt idx="0">
                  <c:v>Group 3</c:v>
                </c:pt>
              </c:strCache>
            </c:strRef>
          </c:tx>
          <c:spPr>
            <a:solidFill>
              <a:schemeClr val="dk1">
                <a:tint val="75000"/>
              </a:schemeClr>
            </a:solidFill>
            <a:ln>
              <a:noFill/>
            </a:ln>
            <a:effectLst/>
          </c:spPr>
          <c:invertIfNegative val="0"/>
          <c:cat>
            <c:strRef>
              <c:f>Tabelle1!$A$2:$A$3</c:f>
              <c:strCache>
                <c:ptCount val="2"/>
                <c:pt idx="0">
                  <c:v>T1</c:v>
                </c:pt>
                <c:pt idx="1">
                  <c:v>T2</c:v>
                </c:pt>
              </c:strCache>
            </c:strRef>
          </c:cat>
          <c:val>
            <c:numRef>
              <c:f>Tabelle1!$D$2:$D$3</c:f>
              <c:numCache>
                <c:formatCode>General</c:formatCode>
                <c:ptCount val="2"/>
                <c:pt idx="0">
                  <c:v>2</c:v>
                </c:pt>
                <c:pt idx="1">
                  <c:v>2</c:v>
                </c:pt>
              </c:numCache>
            </c:numRef>
          </c:val>
          <c:extLst>
            <c:ext xmlns:c16="http://schemas.microsoft.com/office/drawing/2014/chart" uri="{C3380CC4-5D6E-409C-BE32-E72D297353CC}">
              <c16:uniqueId val="{00000002-B6C8-7842-B192-8D168A8B001A}"/>
            </c:ext>
          </c:extLst>
        </c:ser>
        <c:dLbls>
          <c:showLegendKey val="0"/>
          <c:showVal val="0"/>
          <c:showCatName val="0"/>
          <c:showSerName val="0"/>
          <c:showPercent val="0"/>
          <c:showBubbleSize val="0"/>
        </c:dLbls>
        <c:gapWidth val="150"/>
        <c:axId val="653036447"/>
        <c:axId val="587069631"/>
      </c:barChart>
      <c:catAx>
        <c:axId val="653036447"/>
        <c:scaling>
          <c:orientation val="minMax"/>
        </c:scaling>
        <c:delete val="0"/>
        <c:axPos val="b"/>
        <c:numFmt formatCode="General" sourceLinked="1"/>
        <c:majorTickMark val="none"/>
        <c:minorTickMark val="none"/>
        <c:tickLblPos val="nextTo"/>
        <c:spPr>
          <a:noFill/>
          <a:ln w="9525" cap="flat" cmpd="sng" algn="ctr">
            <a:solidFill>
              <a:srgbClr val="183C58"/>
            </a:solidFill>
            <a:round/>
          </a:ln>
          <a:effectLst/>
        </c:spPr>
        <c:txPr>
          <a:bodyPr rot="-60000000" spcFirstLastPara="1" vertOverflow="ellipsis" vert="horz" wrap="square" anchor="ctr" anchorCtr="1"/>
          <a:lstStyle/>
          <a:p>
            <a:pPr>
              <a:defRPr sz="1197" b="0" i="0" u="none" strike="noStrike" kern="1200" baseline="0">
                <a:solidFill>
                  <a:srgbClr val="183C58"/>
                </a:solidFill>
                <a:latin typeface="+mn-lt"/>
                <a:ea typeface="+mn-ea"/>
                <a:cs typeface="+mn-cs"/>
              </a:defRPr>
            </a:pPr>
            <a:endParaRPr lang="de-DE"/>
          </a:p>
        </c:txPr>
        <c:crossAx val="587069631"/>
        <c:crosses val="autoZero"/>
        <c:auto val="1"/>
        <c:lblAlgn val="ctr"/>
        <c:lblOffset val="100"/>
        <c:noMultiLvlLbl val="0"/>
      </c:catAx>
      <c:valAx>
        <c:axId val="587069631"/>
        <c:scaling>
          <c:orientation val="minMax"/>
        </c:scaling>
        <c:delete val="0"/>
        <c:axPos val="l"/>
        <c:majorGridlines>
          <c:spPr>
            <a:ln w="9525" cap="flat" cmpd="sng" algn="ctr">
              <a:solidFill>
                <a:srgbClr val="183C58"/>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rgbClr val="183C58"/>
                </a:solidFill>
                <a:latin typeface="+mn-lt"/>
                <a:ea typeface="+mn-ea"/>
                <a:cs typeface="+mn-cs"/>
              </a:defRPr>
            </a:pPr>
            <a:endParaRPr lang="de-DE"/>
          </a:p>
        </c:txPr>
        <c:crossAx val="653036447"/>
        <c:crosses val="autoZero"/>
        <c:crossBetween val="between"/>
      </c:valAx>
      <c:spPr>
        <a:noFill/>
        <a:ln>
          <a:solidFill>
            <a:srgbClr val="183C58"/>
          </a:solid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183C58"/>
              </a:solidFill>
              <a:latin typeface="+mn-lt"/>
              <a:ea typeface="+mn-ea"/>
              <a:cs typeface="+mn-cs"/>
            </a:defRPr>
          </a:pPr>
          <a:endParaRPr lang="de-D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183C58"/>
          </a:solidFill>
        </a:defRPr>
      </a:pPr>
      <a:endParaRPr lang="de-DE"/>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6AC6211-610F-44E5-BF19-D3CDF6EDD281}" type="datetimeFigureOut">
              <a:rPr lang="de-DE" smtClean="0"/>
              <a:t>30.09.21</a:t>
            </a:fld>
            <a:endParaRPr lang="de-DE"/>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AD61AA8-FB04-42D1-9939-D1A1356F8086}" type="slidenum">
              <a:rPr lang="de-DE" smtClean="0"/>
              <a:t>‹Nr.›</a:t>
            </a:fld>
            <a:endParaRPr lang="de-DE"/>
          </a:p>
        </p:txBody>
      </p:sp>
    </p:spTree>
    <p:extLst>
      <p:ext uri="{BB962C8B-B14F-4D97-AF65-F5344CB8AC3E}">
        <p14:creationId xmlns:p14="http://schemas.microsoft.com/office/powerpoint/2010/main" val="114315604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45.png>
</file>

<file path=ppt/media/image46.png>
</file>

<file path=ppt/media/image47.png>
</file>

<file path=ppt/media/image48.png>
</file>

<file path=ppt/media/image49.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47435D3-23A6-45D3-8DFA-7317DC1E7A64}" type="datetimeFigureOut">
              <a:rPr lang="de-DE" smtClean="0"/>
              <a:t>30.09.21</a:t>
            </a:fld>
            <a:endParaRPr lang="de-DE"/>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969AC09-DF60-43F4-96BF-67D4D9A74094}" type="slidenum">
              <a:rPr lang="de-DE" smtClean="0"/>
              <a:t>‹Nr.›</a:t>
            </a:fld>
            <a:endParaRPr lang="de-DE"/>
          </a:p>
        </p:txBody>
      </p:sp>
    </p:spTree>
    <p:extLst>
      <p:ext uri="{BB962C8B-B14F-4D97-AF65-F5344CB8AC3E}">
        <p14:creationId xmlns:p14="http://schemas.microsoft.com/office/powerpoint/2010/main" val="38331825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1_Titelfolie_TUD">
    <p:spTree>
      <p:nvGrpSpPr>
        <p:cNvPr id="1" name=""/>
        <p:cNvGrpSpPr/>
        <p:nvPr/>
      </p:nvGrpSpPr>
      <p:grpSpPr>
        <a:xfrm>
          <a:off x="0" y="0"/>
          <a:ext cx="0" cy="0"/>
          <a:chOff x="0" y="0"/>
          <a:chExt cx="0" cy="0"/>
        </a:xfrm>
      </p:grpSpPr>
      <p:sp>
        <p:nvSpPr>
          <p:cNvPr id="13" name="Rechteck 12"/>
          <p:cNvSpPr/>
          <p:nvPr/>
        </p:nvSpPr>
        <p:spPr>
          <a:xfrm>
            <a:off x="0" y="1025526"/>
            <a:ext cx="12192000" cy="5832476"/>
          </a:xfrm>
          <a:prstGeom prst="rect">
            <a:avLst/>
          </a:prstGeom>
          <a:gradFill>
            <a:gsLst>
              <a:gs pos="14000">
                <a:schemeClr val="tx2"/>
              </a:gs>
              <a:gs pos="100000">
                <a:schemeClr val="accent2"/>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3" name="Untertitel 2"/>
          <p:cNvSpPr>
            <a:spLocks noGrp="1"/>
          </p:cNvSpPr>
          <p:nvPr>
            <p:ph type="subTitle" idx="1" hasCustomPrompt="1"/>
          </p:nvPr>
        </p:nvSpPr>
        <p:spPr>
          <a:xfrm>
            <a:off x="874714" y="4494775"/>
            <a:ext cx="10438871" cy="1334525"/>
          </a:xfrm>
        </p:spPr>
        <p:txBody>
          <a:bodyPr/>
          <a:lstStyle>
            <a:lvl1pPr marL="0" indent="0" algn="l">
              <a:buNone/>
              <a:defRPr>
                <a:solidFill>
                  <a:schemeClr val="bg1">
                    <a:alpha val="80000"/>
                  </a:schemeClr>
                </a:solidFill>
              </a:defRPr>
            </a:lvl1pPr>
            <a:lvl2pPr marL="457135" indent="0" algn="ctr">
              <a:buNone/>
              <a:defRPr>
                <a:solidFill>
                  <a:schemeClr val="tx1">
                    <a:tint val="75000"/>
                  </a:schemeClr>
                </a:solidFill>
              </a:defRPr>
            </a:lvl2pPr>
            <a:lvl3pPr marL="914269" indent="0" algn="ctr">
              <a:buNone/>
              <a:defRPr>
                <a:solidFill>
                  <a:schemeClr val="tx1">
                    <a:tint val="75000"/>
                  </a:schemeClr>
                </a:solidFill>
              </a:defRPr>
            </a:lvl3pPr>
            <a:lvl4pPr marL="1371402" indent="0" algn="ctr">
              <a:buNone/>
              <a:defRPr>
                <a:solidFill>
                  <a:schemeClr val="tx1">
                    <a:tint val="75000"/>
                  </a:schemeClr>
                </a:solidFill>
              </a:defRPr>
            </a:lvl4pPr>
            <a:lvl5pPr marL="1828534" indent="0" algn="ctr">
              <a:buNone/>
              <a:defRPr>
                <a:solidFill>
                  <a:schemeClr val="tx1">
                    <a:tint val="75000"/>
                  </a:schemeClr>
                </a:solidFill>
              </a:defRPr>
            </a:lvl5pPr>
            <a:lvl6pPr marL="2285670" indent="0" algn="ctr">
              <a:buNone/>
              <a:defRPr>
                <a:solidFill>
                  <a:schemeClr val="tx1">
                    <a:tint val="75000"/>
                  </a:schemeClr>
                </a:solidFill>
              </a:defRPr>
            </a:lvl6pPr>
            <a:lvl7pPr marL="2742803" indent="0" algn="ctr">
              <a:buNone/>
              <a:defRPr>
                <a:solidFill>
                  <a:schemeClr val="tx1">
                    <a:tint val="75000"/>
                  </a:schemeClr>
                </a:solidFill>
              </a:defRPr>
            </a:lvl7pPr>
            <a:lvl8pPr marL="3199936" indent="0" algn="ctr">
              <a:buNone/>
              <a:defRPr>
                <a:solidFill>
                  <a:schemeClr val="tx1">
                    <a:tint val="75000"/>
                  </a:schemeClr>
                </a:solidFill>
              </a:defRPr>
            </a:lvl8pPr>
            <a:lvl9pPr marL="3657070" indent="0" algn="ctr">
              <a:buNone/>
              <a:defRPr>
                <a:solidFill>
                  <a:schemeClr val="tx1">
                    <a:tint val="75000"/>
                  </a:schemeClr>
                </a:solidFill>
              </a:defRPr>
            </a:lvl9pPr>
          </a:lstStyle>
          <a:p>
            <a:r>
              <a:rPr lang="de-DE" dirty="0"/>
              <a:t>Formatvorlage des Untertitelmasters durch Klicken bearbeiten</a:t>
            </a:r>
            <a:br>
              <a:rPr lang="de-DE" dirty="0"/>
            </a:br>
            <a:r>
              <a:rPr lang="de-DE" dirty="0"/>
              <a:t>Ort oder Anlass des Vortrags // Samstag, 13. Januar 2018</a:t>
            </a:r>
          </a:p>
        </p:txBody>
      </p:sp>
      <p:sp>
        <p:nvSpPr>
          <p:cNvPr id="26" name="Textplatzhalter 25"/>
          <p:cNvSpPr>
            <a:spLocks noGrp="1"/>
          </p:cNvSpPr>
          <p:nvPr>
            <p:ph type="body" sz="quarter" idx="10" hasCustomPrompt="1"/>
          </p:nvPr>
        </p:nvSpPr>
        <p:spPr>
          <a:xfrm>
            <a:off x="874713" y="2420841"/>
            <a:ext cx="10438873" cy="828676"/>
          </a:xfrm>
          <a:ln>
            <a:noFill/>
          </a:ln>
        </p:spPr>
        <p:txBody>
          <a:bodyPr/>
          <a:lstStyle>
            <a:lvl1pPr>
              <a:spcBef>
                <a:spcPts val="0"/>
              </a:spcBef>
              <a:defRPr sz="1600">
                <a:solidFill>
                  <a:schemeClr val="bg1">
                    <a:alpha val="80000"/>
                  </a:schemeClr>
                </a:solidFill>
              </a:defRPr>
            </a:lvl1pPr>
          </a:lstStyle>
          <a:p>
            <a:pPr lvl="0"/>
            <a:r>
              <a:rPr lang="de-DE" dirty="0"/>
              <a:t>Vorname Name</a:t>
            </a:r>
            <a:br>
              <a:rPr lang="de-DE" dirty="0"/>
            </a:br>
            <a:r>
              <a:rPr lang="de-DE" dirty="0"/>
              <a:t>Struktureinheit  der TU Dresden</a:t>
            </a:r>
          </a:p>
        </p:txBody>
      </p:sp>
      <p:sp>
        <p:nvSpPr>
          <p:cNvPr id="4" name="Rechteck 3"/>
          <p:cNvSpPr/>
          <p:nvPr/>
        </p:nvSpPr>
        <p:spPr>
          <a:xfrm>
            <a:off x="0" y="1025525"/>
            <a:ext cx="12192000" cy="171451"/>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10" name="Titel 1"/>
          <p:cNvSpPr>
            <a:spLocks noGrp="1"/>
          </p:cNvSpPr>
          <p:nvPr>
            <p:ph type="title" hasCustomPrompt="1"/>
          </p:nvPr>
        </p:nvSpPr>
        <p:spPr>
          <a:xfrm>
            <a:off x="874713" y="3392203"/>
            <a:ext cx="10438873" cy="972108"/>
          </a:xfrm>
          <a:ln>
            <a:noFill/>
          </a:ln>
        </p:spPr>
        <p:txBody>
          <a:bodyPr/>
          <a:lstStyle>
            <a:lvl1pPr>
              <a:defRPr sz="3200" b="1">
                <a:solidFill>
                  <a:schemeClr val="bg1"/>
                </a:solidFill>
              </a:defRPr>
            </a:lvl1pPr>
          </a:lstStyle>
          <a:p>
            <a:r>
              <a:rPr lang="de-DE" dirty="0"/>
              <a:t>Titelmasterformat</a:t>
            </a:r>
            <a:br>
              <a:rPr lang="de-DE" dirty="0"/>
            </a:br>
            <a:r>
              <a:rPr lang="de-DE" dirty="0"/>
              <a:t>durch Klicken bearbeiten</a:t>
            </a:r>
          </a:p>
        </p:txBody>
      </p:sp>
      <p:pic>
        <p:nvPicPr>
          <p:cNvPr id="9" name="Grafik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92731" y="328249"/>
            <a:ext cx="1218534" cy="554589"/>
          </a:xfrm>
          <a:prstGeom prst="rect">
            <a:avLst/>
          </a:prstGeom>
        </p:spPr>
      </p:pic>
      <p:pic>
        <p:nvPicPr>
          <p:cNvPr id="11" name="Grafik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90304" y="349731"/>
            <a:ext cx="1764738" cy="513188"/>
          </a:xfrm>
          <a:prstGeom prst="rect">
            <a:avLst/>
          </a:prstGeom>
        </p:spPr>
      </p:pic>
    </p:spTree>
    <p:extLst>
      <p:ext uri="{BB962C8B-B14F-4D97-AF65-F5344CB8AC3E}">
        <p14:creationId xmlns:p14="http://schemas.microsoft.com/office/powerpoint/2010/main" val="1330912023"/>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6"/>
            <a:ext cx="10580687" cy="509588"/>
          </a:xfrm>
        </p:spPr>
        <p:txBody>
          <a:bodyPr/>
          <a:lstStyle/>
          <a:p>
            <a:r>
              <a:rPr lang="de-DE"/>
              <a:t>Mastertitelformat bearbeiten</a:t>
            </a:r>
            <a:endParaRPr lang="de-DE" dirty="0"/>
          </a:p>
        </p:txBody>
      </p:sp>
    </p:spTree>
    <p:extLst>
      <p:ext uri="{BB962C8B-B14F-4D97-AF65-F5344CB8AC3E}">
        <p14:creationId xmlns:p14="http://schemas.microsoft.com/office/powerpoint/2010/main" val="1059847689"/>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Nur Titel">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6"/>
            <a:ext cx="10580687" cy="509588"/>
          </a:xfrm>
        </p:spPr>
        <p:txBody>
          <a:bodyPr/>
          <a:lstStyle/>
          <a:p>
            <a:r>
              <a:rPr lang="de-DE"/>
              <a:t>Mastertitelformat bearbeiten</a:t>
            </a:r>
            <a:endParaRPr lang="de-DE" dirty="0"/>
          </a:p>
        </p:txBody>
      </p:sp>
      <p:sp>
        <p:nvSpPr>
          <p:cNvPr id="7" name="Bildplatzhalter 6"/>
          <p:cNvSpPr>
            <a:spLocks noGrp="1"/>
          </p:cNvSpPr>
          <p:nvPr>
            <p:ph type="pic" sz="quarter" idx="10"/>
          </p:nvPr>
        </p:nvSpPr>
        <p:spPr>
          <a:xfrm>
            <a:off x="0" y="1030288"/>
            <a:ext cx="12192000" cy="5099050"/>
          </a:xfrm>
        </p:spPr>
        <p:txBody>
          <a:bodyPr/>
          <a:lstStyle/>
          <a:p>
            <a:r>
              <a:rPr lang="de-DE"/>
              <a:t>Bild auf Platzhalter ziehen oder durch Klicken auf Symbol hinzufügen</a:t>
            </a:r>
          </a:p>
        </p:txBody>
      </p:sp>
    </p:spTree>
    <p:extLst>
      <p:ext uri="{BB962C8B-B14F-4D97-AF65-F5344CB8AC3E}">
        <p14:creationId xmlns:p14="http://schemas.microsoft.com/office/powerpoint/2010/main" val="3258956533"/>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Leer">
    <p:spTree>
      <p:nvGrpSpPr>
        <p:cNvPr id="1" name=""/>
        <p:cNvGrpSpPr/>
        <p:nvPr/>
      </p:nvGrpSpPr>
      <p:grpSpPr>
        <a:xfrm>
          <a:off x="0" y="0"/>
          <a:ext cx="0" cy="0"/>
          <a:chOff x="0" y="0"/>
          <a:chExt cx="0" cy="0"/>
        </a:xfrm>
      </p:grpSpPr>
      <p:sp>
        <p:nvSpPr>
          <p:cNvPr id="3" name="Bildplatzhalter 2"/>
          <p:cNvSpPr>
            <a:spLocks noGrp="1"/>
          </p:cNvSpPr>
          <p:nvPr>
            <p:ph type="pic" sz="quarter" idx="10"/>
          </p:nvPr>
        </p:nvSpPr>
        <p:spPr>
          <a:xfrm>
            <a:off x="0" y="6"/>
            <a:ext cx="12192000" cy="6129331"/>
          </a:xfrm>
        </p:spPr>
        <p:txBody>
          <a:bodyPr/>
          <a:lstStyle/>
          <a:p>
            <a:r>
              <a:rPr lang="de-DE"/>
              <a:t>Bild auf Platzhalter ziehen oder durch Klicken auf Symbol hinzufügen</a:t>
            </a:r>
          </a:p>
        </p:txBody>
      </p:sp>
    </p:spTree>
    <p:extLst>
      <p:ext uri="{BB962C8B-B14F-4D97-AF65-F5344CB8AC3E}">
        <p14:creationId xmlns:p14="http://schemas.microsoft.com/office/powerpoint/2010/main" val="2679611084"/>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folie_TUD">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874712" y="4494775"/>
            <a:ext cx="10438873" cy="1334525"/>
          </a:xfrm>
        </p:spPr>
        <p:txBody>
          <a:bodyPr/>
          <a:lstStyle>
            <a:lvl1pPr marL="0" indent="0" algn="l">
              <a:buNone/>
              <a:defRPr>
                <a:solidFill>
                  <a:schemeClr val="bg2"/>
                </a:solidFill>
              </a:defRPr>
            </a:lvl1pPr>
            <a:lvl2pPr marL="457135" indent="0" algn="ctr">
              <a:buNone/>
              <a:defRPr>
                <a:solidFill>
                  <a:schemeClr val="tx1">
                    <a:tint val="75000"/>
                  </a:schemeClr>
                </a:solidFill>
              </a:defRPr>
            </a:lvl2pPr>
            <a:lvl3pPr marL="914269" indent="0" algn="ctr">
              <a:buNone/>
              <a:defRPr>
                <a:solidFill>
                  <a:schemeClr val="tx1">
                    <a:tint val="75000"/>
                  </a:schemeClr>
                </a:solidFill>
              </a:defRPr>
            </a:lvl3pPr>
            <a:lvl4pPr marL="1371402" indent="0" algn="ctr">
              <a:buNone/>
              <a:defRPr>
                <a:solidFill>
                  <a:schemeClr val="tx1">
                    <a:tint val="75000"/>
                  </a:schemeClr>
                </a:solidFill>
              </a:defRPr>
            </a:lvl4pPr>
            <a:lvl5pPr marL="1828534" indent="0" algn="ctr">
              <a:buNone/>
              <a:defRPr>
                <a:solidFill>
                  <a:schemeClr val="tx1">
                    <a:tint val="75000"/>
                  </a:schemeClr>
                </a:solidFill>
              </a:defRPr>
            </a:lvl5pPr>
            <a:lvl6pPr marL="2285670" indent="0" algn="ctr">
              <a:buNone/>
              <a:defRPr>
                <a:solidFill>
                  <a:schemeClr val="tx1">
                    <a:tint val="75000"/>
                  </a:schemeClr>
                </a:solidFill>
              </a:defRPr>
            </a:lvl6pPr>
            <a:lvl7pPr marL="2742803" indent="0" algn="ctr">
              <a:buNone/>
              <a:defRPr>
                <a:solidFill>
                  <a:schemeClr val="tx1">
                    <a:tint val="75000"/>
                  </a:schemeClr>
                </a:solidFill>
              </a:defRPr>
            </a:lvl7pPr>
            <a:lvl8pPr marL="3199936" indent="0" algn="ctr">
              <a:buNone/>
              <a:defRPr>
                <a:solidFill>
                  <a:schemeClr val="tx1">
                    <a:tint val="75000"/>
                  </a:schemeClr>
                </a:solidFill>
              </a:defRPr>
            </a:lvl8pPr>
            <a:lvl9pPr marL="3657070" indent="0" algn="ctr">
              <a:buNone/>
              <a:defRPr>
                <a:solidFill>
                  <a:schemeClr val="tx1">
                    <a:tint val="75000"/>
                  </a:schemeClr>
                </a:solidFill>
              </a:defRPr>
            </a:lvl9pPr>
          </a:lstStyle>
          <a:p>
            <a:r>
              <a:rPr lang="de-DE" dirty="0"/>
              <a:t>Formatvorlage des Untertitelmasters durch Klicken bearbeiten</a:t>
            </a:r>
            <a:br>
              <a:rPr lang="de-DE" dirty="0"/>
            </a:br>
            <a:r>
              <a:rPr lang="de-DE" dirty="0"/>
              <a:t>Ort oder Anlass des Vortrags // Samstag, 13. Januar 2018</a:t>
            </a:r>
          </a:p>
        </p:txBody>
      </p:sp>
      <p:sp>
        <p:nvSpPr>
          <p:cNvPr id="26" name="Textplatzhalter 25"/>
          <p:cNvSpPr>
            <a:spLocks noGrp="1"/>
          </p:cNvSpPr>
          <p:nvPr>
            <p:ph type="body" sz="quarter" idx="10" hasCustomPrompt="1"/>
          </p:nvPr>
        </p:nvSpPr>
        <p:spPr>
          <a:xfrm>
            <a:off x="874713" y="2420841"/>
            <a:ext cx="10438873" cy="828676"/>
          </a:xfrm>
          <a:ln>
            <a:noFill/>
          </a:ln>
        </p:spPr>
        <p:txBody>
          <a:bodyPr/>
          <a:lstStyle>
            <a:lvl1pPr>
              <a:spcBef>
                <a:spcPts val="0"/>
              </a:spcBef>
              <a:defRPr sz="1600">
                <a:solidFill>
                  <a:schemeClr val="bg2"/>
                </a:solidFill>
              </a:defRPr>
            </a:lvl1pPr>
          </a:lstStyle>
          <a:p>
            <a:pPr lvl="0"/>
            <a:r>
              <a:rPr lang="de-DE" dirty="0"/>
              <a:t>Vorname Name</a:t>
            </a:r>
            <a:br>
              <a:rPr lang="de-DE" dirty="0"/>
            </a:br>
            <a:r>
              <a:rPr lang="de-DE" dirty="0"/>
              <a:t>Struktureinheit  der TU Dresden</a:t>
            </a:r>
          </a:p>
        </p:txBody>
      </p:sp>
      <p:sp>
        <p:nvSpPr>
          <p:cNvPr id="2" name="Titel 1"/>
          <p:cNvSpPr>
            <a:spLocks noGrp="1"/>
          </p:cNvSpPr>
          <p:nvPr>
            <p:ph type="title" hasCustomPrompt="1"/>
          </p:nvPr>
        </p:nvSpPr>
        <p:spPr>
          <a:xfrm>
            <a:off x="874713" y="3392203"/>
            <a:ext cx="10438873" cy="972108"/>
          </a:xfrm>
          <a:ln>
            <a:noFill/>
          </a:ln>
        </p:spPr>
        <p:txBody>
          <a:bodyPr/>
          <a:lstStyle>
            <a:lvl1pPr>
              <a:defRPr sz="3200" b="1">
                <a:solidFill>
                  <a:schemeClr val="tx2"/>
                </a:solidFill>
              </a:defRPr>
            </a:lvl1pPr>
          </a:lstStyle>
          <a:p>
            <a:r>
              <a:rPr lang="de-DE" dirty="0"/>
              <a:t>Titelmasterformat</a:t>
            </a:r>
            <a:br>
              <a:rPr lang="de-DE" dirty="0"/>
            </a:br>
            <a:r>
              <a:rPr lang="de-DE" dirty="0"/>
              <a:t>durch Klicken bearbeiten</a:t>
            </a:r>
          </a:p>
        </p:txBody>
      </p:sp>
      <p:cxnSp>
        <p:nvCxnSpPr>
          <p:cNvPr id="8" name="Gerade Verbindung 14"/>
          <p:cNvCxnSpPr/>
          <p:nvPr/>
        </p:nvCxnSpPr>
        <p:spPr>
          <a:xfrm>
            <a:off x="0" y="1026000"/>
            <a:ext cx="121920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 name="Gerade Verbindung 14"/>
          <p:cNvCxnSpPr/>
          <p:nvPr/>
        </p:nvCxnSpPr>
        <p:spPr>
          <a:xfrm>
            <a:off x="0" y="1206000"/>
            <a:ext cx="121920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9" name="Grafik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92731" y="328249"/>
            <a:ext cx="1218534" cy="554589"/>
          </a:xfrm>
          <a:prstGeom prst="rect">
            <a:avLst/>
          </a:prstGeom>
        </p:spPr>
      </p:pic>
      <p:pic>
        <p:nvPicPr>
          <p:cNvPr id="10" name="Grafik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90304" y="349731"/>
            <a:ext cx="1764738" cy="513188"/>
          </a:xfrm>
          <a:prstGeom prst="rect">
            <a:avLst/>
          </a:prstGeom>
        </p:spPr>
      </p:pic>
    </p:spTree>
    <p:extLst>
      <p:ext uri="{BB962C8B-B14F-4D97-AF65-F5344CB8AC3E}">
        <p14:creationId xmlns:p14="http://schemas.microsoft.com/office/powerpoint/2010/main" val="1725198478"/>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el und Inhalt">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lvl1pPr>
              <a:defRPr/>
            </a:lvl1pPr>
          </a:lstStyle>
          <a:p>
            <a:r>
              <a:rPr lang="de-DE"/>
              <a:t>Mastertitelformat bearbeiten</a:t>
            </a:r>
            <a:endParaRPr lang="de-DE" dirty="0"/>
          </a:p>
        </p:txBody>
      </p:sp>
      <p:sp>
        <p:nvSpPr>
          <p:cNvPr id="6" name="Inhaltsplatzhalter 5"/>
          <p:cNvSpPr>
            <a:spLocks noGrp="1"/>
          </p:cNvSpPr>
          <p:nvPr>
            <p:ph sz="quarter" idx="10"/>
          </p:nvPr>
        </p:nvSpPr>
        <p:spPr>
          <a:xfrm>
            <a:off x="874711" y="1484313"/>
            <a:ext cx="10580688" cy="4344987"/>
          </a:xfrm>
        </p:spPr>
        <p:txBody>
          <a:bodyPr/>
          <a:lstStyle>
            <a:lvl1pPr>
              <a:spcBef>
                <a:spcPts val="1200"/>
              </a:spcBef>
              <a:defRPr/>
            </a:lvl1pPr>
            <a:lvl3pPr>
              <a:spcBef>
                <a:spcPts val="1200"/>
              </a:spcBef>
              <a:defRPr/>
            </a:lvl3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3828119933"/>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enutzerdefiniertes Layout">
    <p:spTree>
      <p:nvGrpSpPr>
        <p:cNvPr id="1" name=""/>
        <p:cNvGrpSpPr/>
        <p:nvPr/>
      </p:nvGrpSpPr>
      <p:grpSpPr>
        <a:xfrm>
          <a:off x="0" y="0"/>
          <a:ext cx="0" cy="0"/>
          <a:chOff x="0" y="0"/>
          <a:chExt cx="0" cy="0"/>
        </a:xfrm>
      </p:grpSpPr>
      <p:sp>
        <p:nvSpPr>
          <p:cNvPr id="3" name="Rechteck 2"/>
          <p:cNvSpPr/>
          <p:nvPr/>
        </p:nvSpPr>
        <p:spPr>
          <a:xfrm>
            <a:off x="0" y="2"/>
            <a:ext cx="12192000" cy="6129336"/>
          </a:xfrm>
          <a:prstGeom prst="rect">
            <a:avLst/>
          </a:prstGeom>
          <a:gradFill>
            <a:gsLst>
              <a:gs pos="14000">
                <a:schemeClr val="tx2"/>
              </a:gs>
              <a:gs pos="100000">
                <a:schemeClr val="accent2"/>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2" name="Titel 1"/>
          <p:cNvSpPr>
            <a:spLocks noGrp="1"/>
          </p:cNvSpPr>
          <p:nvPr>
            <p:ph type="title"/>
          </p:nvPr>
        </p:nvSpPr>
        <p:spPr>
          <a:xfrm>
            <a:off x="874712" y="3387259"/>
            <a:ext cx="10580687" cy="1198491"/>
          </a:xfrm>
        </p:spPr>
        <p:txBody>
          <a:bodyPr/>
          <a:lstStyle>
            <a:lvl1pPr>
              <a:defRPr sz="3200" b="1">
                <a:solidFill>
                  <a:schemeClr val="bg1"/>
                </a:solidFill>
              </a:defRPr>
            </a:lvl1pPr>
          </a:lstStyle>
          <a:p>
            <a:r>
              <a:rPr lang="de-DE"/>
              <a:t>Mastertitelformat bearbeiten</a:t>
            </a:r>
            <a:endParaRPr lang="de-DE" dirty="0"/>
          </a:p>
        </p:txBody>
      </p:sp>
    </p:spTree>
    <p:extLst>
      <p:ext uri="{BB962C8B-B14F-4D97-AF65-F5344CB8AC3E}">
        <p14:creationId xmlns:p14="http://schemas.microsoft.com/office/powerpoint/2010/main" val="1247067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el und Inhalt">
    <p:spTree>
      <p:nvGrpSpPr>
        <p:cNvPr id="1" name=""/>
        <p:cNvGrpSpPr/>
        <p:nvPr/>
      </p:nvGrpSpPr>
      <p:grpSpPr>
        <a:xfrm>
          <a:off x="0" y="0"/>
          <a:ext cx="0" cy="0"/>
          <a:chOff x="0" y="0"/>
          <a:chExt cx="0" cy="0"/>
        </a:xfrm>
      </p:grpSpPr>
      <p:sp>
        <p:nvSpPr>
          <p:cNvPr id="3" name="Inhaltsplatzhalter 2"/>
          <p:cNvSpPr>
            <a:spLocks noGrp="1"/>
          </p:cNvSpPr>
          <p:nvPr>
            <p:ph idx="1"/>
          </p:nvPr>
        </p:nvSpPr>
        <p:spPr>
          <a:xfrm>
            <a:off x="5365749" y="1484313"/>
            <a:ext cx="6089649" cy="434498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Bildplatzhalter 7"/>
          <p:cNvSpPr>
            <a:spLocks noGrp="1"/>
          </p:cNvSpPr>
          <p:nvPr>
            <p:ph type="pic" sz="quarter" idx="13"/>
          </p:nvPr>
        </p:nvSpPr>
        <p:spPr>
          <a:xfrm>
            <a:off x="874711" y="1484313"/>
            <a:ext cx="4300539" cy="1332000"/>
          </a:xfrm>
        </p:spPr>
        <p:txBody>
          <a:bodyPr/>
          <a:lstStyle/>
          <a:p>
            <a:r>
              <a:rPr lang="de-DE"/>
              <a:t>Bild auf Platzhalter ziehen oder durch Klicken auf Symbol hinzufügen</a:t>
            </a:r>
            <a:endParaRPr lang="de-DE" dirty="0"/>
          </a:p>
        </p:txBody>
      </p:sp>
      <p:sp>
        <p:nvSpPr>
          <p:cNvPr id="10" name="Bildplatzhalter 7"/>
          <p:cNvSpPr>
            <a:spLocks noGrp="1"/>
          </p:cNvSpPr>
          <p:nvPr>
            <p:ph type="pic" sz="quarter" idx="14"/>
          </p:nvPr>
        </p:nvSpPr>
        <p:spPr>
          <a:xfrm>
            <a:off x="874712" y="2943181"/>
            <a:ext cx="4300537" cy="1332000"/>
          </a:xfrm>
        </p:spPr>
        <p:txBody>
          <a:bodyPr/>
          <a:lstStyle/>
          <a:p>
            <a:r>
              <a:rPr lang="de-DE"/>
              <a:t>Bild auf Platzhalter ziehen oder durch Klicken auf Symbol hinzufügen</a:t>
            </a:r>
            <a:endParaRPr lang="de-DE" dirty="0"/>
          </a:p>
        </p:txBody>
      </p:sp>
      <p:sp>
        <p:nvSpPr>
          <p:cNvPr id="11" name="Bildplatzhalter 7"/>
          <p:cNvSpPr>
            <a:spLocks noGrp="1"/>
          </p:cNvSpPr>
          <p:nvPr>
            <p:ph type="pic" sz="quarter" idx="15"/>
          </p:nvPr>
        </p:nvSpPr>
        <p:spPr>
          <a:xfrm>
            <a:off x="874710" y="4402050"/>
            <a:ext cx="4300537" cy="1427249"/>
          </a:xfrm>
        </p:spPr>
        <p:txBody>
          <a:bodyPr/>
          <a:lstStyle/>
          <a:p>
            <a:r>
              <a:rPr lang="de-DE"/>
              <a:t>Bild auf Platzhalter ziehen oder durch Klicken auf Symbol hinzufügen</a:t>
            </a:r>
            <a:endParaRPr lang="de-DE" dirty="0"/>
          </a:p>
        </p:txBody>
      </p:sp>
      <p:sp>
        <p:nvSpPr>
          <p:cNvPr id="4" name="Titel 3"/>
          <p:cNvSpPr>
            <a:spLocks noGrp="1"/>
          </p:cNvSpPr>
          <p:nvPr>
            <p:ph type="title"/>
          </p:nvPr>
        </p:nvSpPr>
        <p:spPr/>
        <p:txBody>
          <a:bodyPr/>
          <a:lstStyle/>
          <a:p>
            <a:r>
              <a:rPr lang="de-DE"/>
              <a:t>Mastertitelformat bearbeiten</a:t>
            </a:r>
          </a:p>
        </p:txBody>
      </p:sp>
    </p:spTree>
    <p:extLst>
      <p:ext uri="{BB962C8B-B14F-4D97-AF65-F5344CB8AC3E}">
        <p14:creationId xmlns:p14="http://schemas.microsoft.com/office/powerpoint/2010/main" val="1291138792"/>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endParaRPr lang="de-DE" dirty="0"/>
          </a:p>
        </p:txBody>
      </p:sp>
      <p:sp>
        <p:nvSpPr>
          <p:cNvPr id="9" name="Bildplatzhalter 7"/>
          <p:cNvSpPr>
            <a:spLocks noGrp="1"/>
          </p:cNvSpPr>
          <p:nvPr>
            <p:ph type="pic" sz="quarter" idx="13"/>
          </p:nvPr>
        </p:nvSpPr>
        <p:spPr>
          <a:xfrm>
            <a:off x="6267449" y="1484314"/>
            <a:ext cx="5187950" cy="4344985"/>
          </a:xfrm>
        </p:spPr>
        <p:txBody>
          <a:bodyPr/>
          <a:lstStyle/>
          <a:p>
            <a:r>
              <a:rPr lang="de-DE"/>
              <a:t>Bild auf Platzhalter ziehen oder durch Klicken auf Symbol hinzufügen</a:t>
            </a:r>
            <a:endParaRPr lang="de-DE" dirty="0"/>
          </a:p>
        </p:txBody>
      </p:sp>
      <p:sp>
        <p:nvSpPr>
          <p:cNvPr id="7" name="Textplatzhalter 6"/>
          <p:cNvSpPr>
            <a:spLocks noGrp="1"/>
          </p:cNvSpPr>
          <p:nvPr>
            <p:ph type="body" sz="quarter" idx="14"/>
          </p:nvPr>
        </p:nvSpPr>
        <p:spPr>
          <a:xfrm>
            <a:off x="874713" y="1484314"/>
            <a:ext cx="5195887"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4170242763"/>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Zwei Inhalte">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a:t>Mastertitelformat bearbeiten</a:t>
            </a:r>
          </a:p>
        </p:txBody>
      </p:sp>
      <p:sp>
        <p:nvSpPr>
          <p:cNvPr id="6" name="Textplatzhalter 5"/>
          <p:cNvSpPr>
            <a:spLocks noGrp="1"/>
          </p:cNvSpPr>
          <p:nvPr>
            <p:ph type="body" sz="quarter" idx="10"/>
          </p:nvPr>
        </p:nvSpPr>
        <p:spPr>
          <a:xfrm>
            <a:off x="874713" y="1484314"/>
            <a:ext cx="5195887"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8" name="Textplatzhalter 7"/>
          <p:cNvSpPr>
            <a:spLocks noGrp="1"/>
          </p:cNvSpPr>
          <p:nvPr>
            <p:ph type="body" sz="quarter" idx="11"/>
          </p:nvPr>
        </p:nvSpPr>
        <p:spPr>
          <a:xfrm>
            <a:off x="6267449" y="1484315"/>
            <a:ext cx="518795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113661984"/>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874712" y="346075"/>
            <a:ext cx="10580687" cy="684213"/>
          </a:xfrm>
        </p:spPr>
        <p:txBody>
          <a:bodyPr/>
          <a:lstStyle/>
          <a:p>
            <a:r>
              <a:rPr lang="de-DE"/>
              <a:t>Mastertitelformat bearbeiten</a:t>
            </a:r>
            <a:endParaRPr lang="de-DE" dirty="0"/>
          </a:p>
        </p:txBody>
      </p:sp>
      <p:sp>
        <p:nvSpPr>
          <p:cNvPr id="6" name="Textplatzhalter 5"/>
          <p:cNvSpPr>
            <a:spLocks noGrp="1"/>
          </p:cNvSpPr>
          <p:nvPr>
            <p:ph type="body" sz="quarter" idx="10"/>
          </p:nvPr>
        </p:nvSpPr>
        <p:spPr>
          <a:xfrm>
            <a:off x="874712" y="1484314"/>
            <a:ext cx="3399576"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7" name="Textplatzhalter 7"/>
          <p:cNvSpPr>
            <a:spLocks noGrp="1"/>
          </p:cNvSpPr>
          <p:nvPr>
            <p:ph type="body" sz="quarter" idx="11"/>
          </p:nvPr>
        </p:nvSpPr>
        <p:spPr>
          <a:xfrm>
            <a:off x="8070849" y="1484315"/>
            <a:ext cx="338455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Textplatzhalter 5"/>
          <p:cNvSpPr>
            <a:spLocks noGrp="1"/>
          </p:cNvSpPr>
          <p:nvPr>
            <p:ph type="body" sz="quarter" idx="12"/>
          </p:nvPr>
        </p:nvSpPr>
        <p:spPr>
          <a:xfrm>
            <a:off x="4457700" y="1484315"/>
            <a:ext cx="341630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3543359633"/>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Vergleich">
    <p:spTree>
      <p:nvGrpSpPr>
        <p:cNvPr id="1" name=""/>
        <p:cNvGrpSpPr/>
        <p:nvPr/>
      </p:nvGrpSpPr>
      <p:grpSpPr>
        <a:xfrm>
          <a:off x="0" y="0"/>
          <a:ext cx="0" cy="0"/>
          <a:chOff x="0" y="0"/>
          <a:chExt cx="0" cy="0"/>
        </a:xfrm>
      </p:grpSpPr>
      <p:sp>
        <p:nvSpPr>
          <p:cNvPr id="7" name="Titel 1"/>
          <p:cNvSpPr txBox="1">
            <a:spLocks/>
          </p:cNvSpPr>
          <p:nvPr/>
        </p:nvSpPr>
        <p:spPr>
          <a:xfrm>
            <a:off x="6267450" y="368305"/>
            <a:ext cx="5046135" cy="662147"/>
          </a:xfrm>
          <a:prstGeom prst="rect">
            <a:avLst/>
          </a:prstGeom>
          <a:ln>
            <a:noFill/>
          </a:ln>
        </p:spPr>
        <p:txBody>
          <a:bodyPr vert="horz" lIns="0" tIns="0" rIns="0" bIns="0" rtlCol="0" anchor="t" anchorCtr="0">
            <a:noAutofit/>
          </a:bodyPr>
          <a:lstStyle>
            <a:lvl1pPr algn="l" defTabSz="914400" rtl="0" eaLnBrk="1" latinLnBrk="0" hangingPunct="1">
              <a:spcBef>
                <a:spcPct val="0"/>
              </a:spcBef>
              <a:buNone/>
              <a:defRPr sz="2400" b="1" kern="1200" baseline="0">
                <a:solidFill>
                  <a:schemeClr val="tx2"/>
                </a:solidFill>
                <a:latin typeface="Open Sans" panose="020B0606030504020204" pitchFamily="34" charset="0"/>
                <a:ea typeface="+mj-ea"/>
                <a:cs typeface="+mj-cs"/>
              </a:defRPr>
            </a:lvl1pPr>
          </a:lstStyle>
          <a:p>
            <a:r>
              <a:rPr lang="de-DE" sz="2400" dirty="0"/>
              <a:t>Titelmasterformat durch Klicken bearbeiten</a:t>
            </a:r>
          </a:p>
        </p:txBody>
      </p:sp>
      <p:sp>
        <p:nvSpPr>
          <p:cNvPr id="8" name="Textplatzhalter 5"/>
          <p:cNvSpPr>
            <a:spLocks noGrp="1"/>
          </p:cNvSpPr>
          <p:nvPr>
            <p:ph type="body" sz="quarter" idx="10"/>
          </p:nvPr>
        </p:nvSpPr>
        <p:spPr>
          <a:xfrm>
            <a:off x="874712" y="1484314"/>
            <a:ext cx="5195887" cy="434498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Textplatzhalter 7"/>
          <p:cNvSpPr>
            <a:spLocks noGrp="1"/>
          </p:cNvSpPr>
          <p:nvPr>
            <p:ph type="body" sz="quarter" idx="11"/>
          </p:nvPr>
        </p:nvSpPr>
        <p:spPr>
          <a:xfrm>
            <a:off x="6267450" y="1484315"/>
            <a:ext cx="5187950" cy="434498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3" name="Titel 2"/>
          <p:cNvSpPr>
            <a:spLocks noGrp="1"/>
          </p:cNvSpPr>
          <p:nvPr>
            <p:ph type="title"/>
          </p:nvPr>
        </p:nvSpPr>
        <p:spPr>
          <a:xfrm>
            <a:off x="874712" y="367507"/>
            <a:ext cx="5195887" cy="662781"/>
          </a:xfrm>
        </p:spPr>
        <p:txBody>
          <a:bodyPr/>
          <a:lstStyle/>
          <a:p>
            <a:r>
              <a:rPr lang="de-DE"/>
              <a:t>Mastertitelformat bearbeiten</a:t>
            </a:r>
            <a:endParaRPr lang="de-DE" dirty="0"/>
          </a:p>
        </p:txBody>
      </p:sp>
    </p:spTree>
    <p:extLst>
      <p:ext uri="{BB962C8B-B14F-4D97-AF65-F5344CB8AC3E}">
        <p14:creationId xmlns:p14="http://schemas.microsoft.com/office/powerpoint/2010/main" val="267653168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74712" y="346075"/>
            <a:ext cx="10580687" cy="684213"/>
          </a:xfrm>
          <a:prstGeom prst="rect">
            <a:avLst/>
          </a:prstGeom>
          <a:ln>
            <a:noFill/>
          </a:ln>
        </p:spPr>
        <p:txBody>
          <a:bodyPr vert="horz" lIns="0" tIns="0" rIns="0" bIns="0" rtlCol="0" anchor="t" anchorCtr="0">
            <a:noAutofit/>
          </a:bodyPr>
          <a:lstStyle/>
          <a:p>
            <a:r>
              <a:rPr lang="de-DE" dirty="0"/>
              <a:t>Das ist eine Überschrift</a:t>
            </a:r>
            <a:br>
              <a:rPr lang="de-DE" dirty="0"/>
            </a:br>
            <a:r>
              <a:rPr lang="de-DE" dirty="0"/>
              <a:t>in zwei Zeilen</a:t>
            </a:r>
          </a:p>
        </p:txBody>
      </p:sp>
      <p:sp>
        <p:nvSpPr>
          <p:cNvPr id="3" name="Textplatzhalter 2"/>
          <p:cNvSpPr>
            <a:spLocks noGrp="1"/>
          </p:cNvSpPr>
          <p:nvPr>
            <p:ph type="body" idx="1"/>
          </p:nvPr>
        </p:nvSpPr>
        <p:spPr>
          <a:xfrm>
            <a:off x="874712" y="1481138"/>
            <a:ext cx="10580687" cy="4360861"/>
          </a:xfrm>
          <a:prstGeom prst="rect">
            <a:avLst/>
          </a:prstGeom>
          <a:ln>
            <a:noFill/>
          </a:ln>
        </p:spPr>
        <p:txBody>
          <a:bodyPr vert="horz" lIns="0" tIns="0" rIns="0" bIns="0" rtlCol="0">
            <a:noAutofit/>
          </a:bodyPr>
          <a:lstStyle/>
          <a:p>
            <a:pPr lvl="0"/>
            <a:r>
              <a:rPr lang="de-DE" dirty="0"/>
              <a:t>Erste Textebene (16pt)</a:t>
            </a:r>
          </a:p>
          <a:p>
            <a:pPr lvl="1"/>
            <a:r>
              <a:rPr lang="de-DE" dirty="0"/>
              <a:t>Zweite Textebene für Aufzählungen</a:t>
            </a:r>
          </a:p>
          <a:p>
            <a:pPr lvl="2"/>
            <a:r>
              <a:rPr lang="de-DE" dirty="0"/>
              <a:t>Dritte Textebene bei viel Text (14pt)</a:t>
            </a:r>
          </a:p>
          <a:p>
            <a:pPr lvl="3"/>
            <a:r>
              <a:rPr lang="de-DE" dirty="0"/>
              <a:t>Vierte Textebene für Aufzählungen bei viel Text</a:t>
            </a:r>
          </a:p>
          <a:p>
            <a:pPr lvl="4"/>
            <a:r>
              <a:rPr lang="de-DE" dirty="0"/>
              <a:t>Fünfte Ebene</a:t>
            </a:r>
          </a:p>
          <a:p>
            <a:pPr lvl="5"/>
            <a:r>
              <a:rPr lang="de-DE" dirty="0"/>
              <a:t>Zwischenseite</a:t>
            </a:r>
          </a:p>
          <a:p>
            <a:pPr lvl="6"/>
            <a:r>
              <a:rPr lang="de-DE" dirty="0"/>
              <a:t>Für den nächsten Präsentationsabschnitt</a:t>
            </a:r>
          </a:p>
        </p:txBody>
      </p:sp>
      <p:sp>
        <p:nvSpPr>
          <p:cNvPr id="4" name="Textfeld 3"/>
          <p:cNvSpPr txBox="1"/>
          <p:nvPr userDrawn="1"/>
        </p:nvSpPr>
        <p:spPr>
          <a:xfrm>
            <a:off x="3575050" y="6319797"/>
            <a:ext cx="5187950" cy="369332"/>
          </a:xfrm>
          <a:prstGeom prst="rect">
            <a:avLst/>
          </a:prstGeom>
          <a:noFill/>
        </p:spPr>
        <p:txBody>
          <a:bodyPr wrap="square" lIns="0" tIns="0" rIns="0" bIns="0" rtlCol="0" anchor="b">
            <a:spAutoFit/>
          </a:bodyPr>
          <a:lstStyle/>
          <a:p>
            <a:pPr marL="0" marR="0" lvl="0" indent="0" algn="l" defTabSz="914269" rtl="0" eaLnBrk="1" fontAlgn="auto" latinLnBrk="0" hangingPunct="1">
              <a:lnSpc>
                <a:spcPct val="100000"/>
              </a:lnSpc>
              <a:spcBef>
                <a:spcPts val="0"/>
              </a:spcBef>
              <a:spcAft>
                <a:spcPts val="0"/>
              </a:spcAft>
              <a:buClrTx/>
              <a:buSzTx/>
              <a:buFontTx/>
              <a:buNone/>
              <a:tabLst/>
              <a:defRPr/>
            </a:pPr>
            <a:r>
              <a:rPr lang="en-US" sz="800" noProof="0">
                <a:solidFill>
                  <a:schemeClr val="bg2"/>
                </a:solidFill>
              </a:rPr>
              <a:t>Graphics / A short guide</a:t>
            </a:r>
          </a:p>
          <a:p>
            <a:pPr algn="l"/>
            <a:r>
              <a:rPr lang="en-US" sz="800" noProof="0">
                <a:solidFill>
                  <a:schemeClr val="bg2"/>
                </a:solidFill>
                <a:latin typeface="Open Sans" panose="020B0606030504020204" pitchFamily="34" charset="0"/>
                <a:ea typeface="Open Sans" panose="020B0606030504020204" pitchFamily="34" charset="0"/>
                <a:cs typeface="Open Sans" panose="020B0606030504020204" pitchFamily="34" charset="0"/>
              </a:rPr>
              <a:t>Alexander Strobel / alexander.strobel@tu-dresden.de</a:t>
            </a:r>
            <a:endParaRPr lang="en-US" sz="800" baseline="0" noProof="0">
              <a:solidFill>
                <a:schemeClr val="bg2"/>
              </a:solidFill>
              <a:latin typeface="Open Sans" panose="020B0606030504020204" pitchFamily="34" charset="0"/>
              <a:ea typeface="Open Sans" panose="020B0606030504020204" pitchFamily="34" charset="0"/>
              <a:cs typeface="Open Sans" panose="020B0606030504020204" pitchFamily="34" charset="0"/>
            </a:endParaRPr>
          </a:p>
          <a:p>
            <a:pPr algn="l"/>
            <a:r>
              <a:rPr lang="en-US" sz="800" baseline="0" noProof="0">
                <a:solidFill>
                  <a:schemeClr val="bg2"/>
                </a:solidFill>
                <a:latin typeface="Open Sans" panose="020B0606030504020204" pitchFamily="34" charset="0"/>
                <a:ea typeface="Open Sans" panose="020B0606030504020204" pitchFamily="34" charset="0"/>
                <a:cs typeface="Open Sans" panose="020B0606030504020204" pitchFamily="34" charset="0"/>
              </a:rPr>
              <a:t>Dresden // </a:t>
            </a:r>
            <a:fld id="{E7EE72DE-9844-E444-B0B2-2277304B95E8}" type="datetime1">
              <a:rPr lang="en-US" sz="800" baseline="0" noProof="0" smtClean="0">
                <a:solidFill>
                  <a:schemeClr val="bg2"/>
                </a:solidFill>
                <a:latin typeface="Open Sans" panose="020B0606030504020204" pitchFamily="34" charset="0"/>
                <a:ea typeface="Open Sans" panose="020B0606030504020204" pitchFamily="34" charset="0"/>
                <a:cs typeface="Open Sans" panose="020B0606030504020204" pitchFamily="34" charset="0"/>
              </a:rPr>
              <a:pPr algn="l"/>
              <a:t>30.09.21</a:t>
            </a:fld>
            <a:endParaRPr lang="en-US" sz="800" noProof="0">
              <a:solidFill>
                <a:schemeClr val="bg2"/>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8" name="Gerade Verbindung 14"/>
          <p:cNvCxnSpPr/>
          <p:nvPr/>
        </p:nvCxnSpPr>
        <p:spPr>
          <a:xfrm>
            <a:off x="0" y="6123216"/>
            <a:ext cx="121920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feld 11"/>
          <p:cNvSpPr txBox="1"/>
          <p:nvPr/>
        </p:nvSpPr>
        <p:spPr>
          <a:xfrm>
            <a:off x="8966200" y="6306444"/>
            <a:ext cx="704850" cy="369332"/>
          </a:xfrm>
          <a:prstGeom prst="rect">
            <a:avLst/>
          </a:prstGeom>
          <a:noFill/>
        </p:spPr>
        <p:txBody>
          <a:bodyPr wrap="square" lIns="0" tIns="0" rIns="0" bIns="0" rtlCol="0" anchor="b">
            <a:spAutoFit/>
          </a:bodyPr>
          <a:lstStyle/>
          <a:p>
            <a:pPr marL="0" marR="0" lvl="0" indent="0" algn="r" defTabSz="914269" rtl="0" eaLnBrk="1" fontAlgn="auto" latinLnBrk="0" hangingPunct="1">
              <a:lnSpc>
                <a:spcPct val="100000"/>
              </a:lnSpc>
              <a:spcBef>
                <a:spcPts val="0"/>
              </a:spcBef>
              <a:spcAft>
                <a:spcPts val="0"/>
              </a:spcAft>
              <a:buClrTx/>
              <a:buSzTx/>
              <a:buFontTx/>
              <a:buNone/>
              <a:tabLst/>
              <a:defRPr/>
            </a:pPr>
            <a:br>
              <a:rPr lang="de-DE" sz="800" dirty="0">
                <a:solidFill>
                  <a:schemeClr val="bg2"/>
                </a:solidFill>
                <a:latin typeface="Open Sans" panose="020B0606030504020204" pitchFamily="34" charset="0"/>
                <a:ea typeface="Open Sans" panose="020B0606030504020204" pitchFamily="34" charset="0"/>
                <a:cs typeface="Open Sans" panose="020B0606030504020204" pitchFamily="34" charset="0"/>
              </a:rPr>
            </a:br>
            <a:r>
              <a:rPr lang="de-DE" sz="800" dirty="0">
                <a:solidFill>
                  <a:schemeClr val="bg2"/>
                </a:solidFill>
                <a:latin typeface="Open Sans" panose="020B0606030504020204" pitchFamily="34" charset="0"/>
                <a:ea typeface="Open Sans" panose="020B0606030504020204" pitchFamily="34" charset="0"/>
                <a:cs typeface="Open Sans" panose="020B0606030504020204" pitchFamily="34" charset="0"/>
              </a:rPr>
              <a:t>Folie</a:t>
            </a:r>
            <a:r>
              <a:rPr lang="de-DE" sz="800" baseline="0" dirty="0">
                <a:solidFill>
                  <a:schemeClr val="bg2"/>
                </a:solidFill>
                <a:latin typeface="Open Sans" panose="020B0606030504020204" pitchFamily="34" charset="0"/>
                <a:ea typeface="Open Sans" panose="020B0606030504020204" pitchFamily="34" charset="0"/>
                <a:cs typeface="Open Sans" panose="020B0606030504020204" pitchFamily="34" charset="0"/>
              </a:rPr>
              <a:t> </a:t>
            </a:r>
            <a:fld id="{38F97D41-8991-4148-BA02-56FEE4AAF2CC}" type="slidenum">
              <a:rPr lang="de-DE" sz="800" baseline="0" smtClean="0">
                <a:solidFill>
                  <a:schemeClr val="bg2"/>
                </a:solidFill>
                <a:latin typeface="Open Sans" panose="020B0606030504020204" pitchFamily="34" charset="0"/>
                <a:ea typeface="Open Sans" panose="020B0606030504020204" pitchFamily="34" charset="0"/>
                <a:cs typeface="Open Sans" panose="020B0606030504020204" pitchFamily="34" charset="0"/>
              </a:rPr>
              <a:pPr marL="0" marR="0" lvl="0" indent="0" algn="r" defTabSz="914269" rtl="0" eaLnBrk="1" fontAlgn="auto" latinLnBrk="0" hangingPunct="1">
                <a:lnSpc>
                  <a:spcPct val="100000"/>
                </a:lnSpc>
                <a:spcBef>
                  <a:spcPts val="0"/>
                </a:spcBef>
                <a:spcAft>
                  <a:spcPts val="0"/>
                </a:spcAft>
                <a:buClrTx/>
                <a:buSzTx/>
                <a:buFontTx/>
                <a:buNone/>
                <a:tabLst/>
                <a:defRPr/>
              </a:pPr>
              <a:t>‹Nr.›</a:t>
            </a:fld>
            <a:endParaRPr lang="de-DE" sz="800" baseline="0" dirty="0">
              <a:solidFill>
                <a:schemeClr val="bg2"/>
              </a:solidFill>
              <a:latin typeface="Open Sans" panose="020B0606030504020204" pitchFamily="34" charset="0"/>
              <a:ea typeface="Open Sans" panose="020B0606030504020204" pitchFamily="34" charset="0"/>
              <a:cs typeface="Open Sans" panose="020B0606030504020204" pitchFamily="34" charset="0"/>
            </a:endParaRPr>
          </a:p>
          <a:p>
            <a:pPr marL="0" marR="0" lvl="0" indent="0" algn="r" defTabSz="914269" rtl="0" eaLnBrk="1" fontAlgn="auto" latinLnBrk="0" hangingPunct="1">
              <a:lnSpc>
                <a:spcPct val="100000"/>
              </a:lnSpc>
              <a:spcBef>
                <a:spcPts val="0"/>
              </a:spcBef>
              <a:spcAft>
                <a:spcPts val="0"/>
              </a:spcAft>
              <a:buClrTx/>
              <a:buSzTx/>
              <a:buFontTx/>
              <a:buNone/>
              <a:tabLst/>
              <a:defRPr/>
            </a:pPr>
            <a:endParaRPr lang="de-DE" sz="800" dirty="0">
              <a:solidFill>
                <a:schemeClr val="bg2"/>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9" name="Grafik 8"/>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0973955" y="6336430"/>
            <a:ext cx="770373" cy="350618"/>
          </a:xfrm>
          <a:prstGeom prst="rect">
            <a:avLst/>
          </a:prstGeom>
        </p:spPr>
      </p:pic>
      <p:pic>
        <p:nvPicPr>
          <p:cNvPr id="10" name="Grafik 9"/>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506293" y="6336706"/>
            <a:ext cx="1115691" cy="324444"/>
          </a:xfrm>
          <a:prstGeom prst="rect">
            <a:avLst/>
          </a:prstGeom>
        </p:spPr>
      </p:pic>
    </p:spTree>
    <p:extLst>
      <p:ext uri="{BB962C8B-B14F-4D97-AF65-F5344CB8AC3E}">
        <p14:creationId xmlns:p14="http://schemas.microsoft.com/office/powerpoint/2010/main" val="2089890264"/>
      </p:ext>
    </p:extLst>
  </p:cSld>
  <p:clrMap bg1="lt1" tx1="dk1" bg2="lt2" tx2="dk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Lst>
  <p:hf hdr="0"/>
  <p:txStyles>
    <p:titleStyle>
      <a:lvl1pPr algn="l" defTabSz="914269" rtl="0" eaLnBrk="1" latinLnBrk="0" hangingPunct="1">
        <a:spcBef>
          <a:spcPct val="0"/>
        </a:spcBef>
        <a:buNone/>
        <a:defRPr sz="2400" b="1" kern="1200" baseline="0">
          <a:solidFill>
            <a:schemeClr val="tx2"/>
          </a:solidFill>
          <a:latin typeface="Open Sans" panose="020B0606030504020204" pitchFamily="34" charset="0"/>
          <a:ea typeface="+mj-ea"/>
          <a:cs typeface="+mj-cs"/>
        </a:defRPr>
      </a:lvl1pPr>
    </p:titleStyle>
    <p:bodyStyle>
      <a:lvl1pPr marL="0" indent="0" algn="l" defTabSz="914269" rtl="0" eaLnBrk="1" latinLnBrk="0" hangingPunct="1">
        <a:spcBef>
          <a:spcPts val="600"/>
        </a:spcBef>
        <a:buFont typeface="Arial" panose="020B0604020202020204" pitchFamily="34" charset="0"/>
        <a:buNone/>
        <a:defRPr sz="1600" kern="1200">
          <a:solidFill>
            <a:schemeClr val="tx2"/>
          </a:solidFill>
          <a:latin typeface="Open Sans" panose="020B0606030504020204" pitchFamily="34" charset="0"/>
          <a:ea typeface="+mn-ea"/>
          <a:cs typeface="+mn-cs"/>
        </a:defRPr>
      </a:lvl1pPr>
      <a:lvl2pPr marL="395942" indent="-323953" algn="l" defTabSz="914269" rtl="0" eaLnBrk="1" latinLnBrk="0" hangingPunct="1">
        <a:spcBef>
          <a:spcPts val="300"/>
        </a:spcBef>
        <a:buFont typeface="Open Sans" panose="020B0606030504020204" pitchFamily="34" charset="0"/>
        <a:buChar char="—"/>
        <a:defRPr sz="1600" kern="1200">
          <a:solidFill>
            <a:schemeClr val="tx2"/>
          </a:solidFill>
          <a:latin typeface="Open Sans" panose="020B0606030504020204" pitchFamily="34" charset="0"/>
          <a:ea typeface="+mn-ea"/>
          <a:cs typeface="+mn-cs"/>
        </a:defRPr>
      </a:lvl2pPr>
      <a:lvl3pPr marL="0" indent="0" algn="l" defTabSz="914269" rtl="0" eaLnBrk="1" latinLnBrk="0" hangingPunct="1">
        <a:spcBef>
          <a:spcPts val="600"/>
        </a:spcBef>
        <a:buFont typeface="Arial" panose="020B0604020202020204" pitchFamily="34" charset="0"/>
        <a:buNone/>
        <a:defRPr sz="1400" kern="1200">
          <a:solidFill>
            <a:schemeClr val="tx2"/>
          </a:solidFill>
          <a:latin typeface="Open Sans" panose="020B0606030504020204" pitchFamily="34" charset="0"/>
          <a:ea typeface="+mn-ea"/>
          <a:cs typeface="+mn-cs"/>
        </a:defRPr>
      </a:lvl3pPr>
      <a:lvl4pPr marL="395942" indent="-215969" algn="l" defTabSz="914269" rtl="0" eaLnBrk="1" latinLnBrk="0" hangingPunct="1">
        <a:spcBef>
          <a:spcPts val="300"/>
        </a:spcBef>
        <a:buFont typeface="Symbol" panose="05050102010706020507" pitchFamily="18" charset="2"/>
        <a:buChar char="-"/>
        <a:defRPr sz="1400" kern="1200">
          <a:solidFill>
            <a:schemeClr val="tx2"/>
          </a:solidFill>
          <a:latin typeface="Open Sans" panose="020B0606030504020204" pitchFamily="34" charset="0"/>
          <a:ea typeface="+mn-ea"/>
          <a:cs typeface="+mn-cs"/>
        </a:defRPr>
      </a:lvl4pPr>
      <a:lvl5pPr marL="575916" indent="-179362" algn="l" defTabSz="914269" rtl="0" eaLnBrk="1" latinLnBrk="0" hangingPunct="1">
        <a:spcBef>
          <a:spcPts val="300"/>
        </a:spcBef>
        <a:buFont typeface="Symbol" panose="05050102010706020507" pitchFamily="18" charset="2"/>
        <a:buChar char="-"/>
        <a:defRPr sz="1400" kern="1200" baseline="0">
          <a:solidFill>
            <a:schemeClr val="tx2"/>
          </a:solidFill>
          <a:latin typeface="Open Sans" panose="020B0606030504020204" pitchFamily="34" charset="0"/>
          <a:ea typeface="+mn-ea"/>
          <a:cs typeface="+mn-cs"/>
        </a:defRPr>
      </a:lvl5pPr>
      <a:lvl6pPr marL="358723" indent="0" algn="l" defTabSz="914269" rtl="0" eaLnBrk="1" latinLnBrk="0" hangingPunct="1">
        <a:spcBef>
          <a:spcPts val="0"/>
        </a:spcBef>
        <a:buFont typeface="Arial" panose="020B0604020202020204" pitchFamily="34" charset="0"/>
        <a:buNone/>
        <a:defRPr sz="3200" b="1" kern="1200">
          <a:solidFill>
            <a:schemeClr val="bg1"/>
          </a:solidFill>
          <a:latin typeface="+mn-lt"/>
          <a:ea typeface="+mn-ea"/>
          <a:cs typeface="+mn-cs"/>
        </a:defRPr>
      </a:lvl6pPr>
      <a:lvl7pPr marL="358723" indent="0" algn="l" defTabSz="914269" rtl="0" eaLnBrk="1" latinLnBrk="0" hangingPunct="1">
        <a:spcBef>
          <a:spcPts val="0"/>
        </a:spcBef>
        <a:buFont typeface="Arial" panose="020B0604020202020204" pitchFamily="34" charset="0"/>
        <a:buNone/>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269" rtl="0" eaLnBrk="1" latinLnBrk="0" hangingPunct="1">
        <a:defRPr sz="1800" kern="1200">
          <a:solidFill>
            <a:schemeClr val="tx1"/>
          </a:solidFill>
          <a:latin typeface="+mn-lt"/>
          <a:ea typeface="+mn-ea"/>
          <a:cs typeface="+mn-cs"/>
        </a:defRPr>
      </a:lvl1pPr>
      <a:lvl2pPr marL="457135" algn="l" defTabSz="914269" rtl="0" eaLnBrk="1" latinLnBrk="0" hangingPunct="1">
        <a:defRPr sz="1800" kern="1200">
          <a:solidFill>
            <a:schemeClr val="tx1"/>
          </a:solidFill>
          <a:latin typeface="+mn-lt"/>
          <a:ea typeface="+mn-ea"/>
          <a:cs typeface="+mn-cs"/>
        </a:defRPr>
      </a:lvl2pPr>
      <a:lvl3pPr marL="914269" algn="l" defTabSz="914269" rtl="0" eaLnBrk="1" latinLnBrk="0" hangingPunct="1">
        <a:defRPr sz="1800" kern="1200">
          <a:solidFill>
            <a:schemeClr val="tx1"/>
          </a:solidFill>
          <a:latin typeface="+mn-lt"/>
          <a:ea typeface="+mn-ea"/>
          <a:cs typeface="+mn-cs"/>
        </a:defRPr>
      </a:lvl3pPr>
      <a:lvl4pPr marL="1371402" algn="l" defTabSz="914269" rtl="0" eaLnBrk="1" latinLnBrk="0" hangingPunct="1">
        <a:defRPr sz="1800" kern="1200">
          <a:solidFill>
            <a:schemeClr val="tx1"/>
          </a:solidFill>
          <a:latin typeface="+mn-lt"/>
          <a:ea typeface="+mn-ea"/>
          <a:cs typeface="+mn-cs"/>
        </a:defRPr>
      </a:lvl4pPr>
      <a:lvl5pPr marL="1828534" algn="l" defTabSz="914269" rtl="0" eaLnBrk="1" latinLnBrk="0" hangingPunct="1">
        <a:defRPr sz="1800" kern="1200">
          <a:solidFill>
            <a:schemeClr val="tx1"/>
          </a:solidFill>
          <a:latin typeface="+mn-lt"/>
          <a:ea typeface="+mn-ea"/>
          <a:cs typeface="+mn-cs"/>
        </a:defRPr>
      </a:lvl5pPr>
      <a:lvl6pPr marL="2285670" algn="l" defTabSz="914269" rtl="0" eaLnBrk="1" latinLnBrk="0" hangingPunct="1">
        <a:defRPr sz="1800" kern="1200">
          <a:solidFill>
            <a:schemeClr val="tx1"/>
          </a:solidFill>
          <a:latin typeface="+mn-lt"/>
          <a:ea typeface="+mn-ea"/>
          <a:cs typeface="+mn-cs"/>
        </a:defRPr>
      </a:lvl6pPr>
      <a:lvl7pPr marL="2742803" algn="l" defTabSz="914269" rtl="0" eaLnBrk="1" latinLnBrk="0" hangingPunct="1">
        <a:defRPr sz="1800" kern="1200">
          <a:solidFill>
            <a:schemeClr val="tx1"/>
          </a:solidFill>
          <a:latin typeface="+mn-lt"/>
          <a:ea typeface="+mn-ea"/>
          <a:cs typeface="+mn-cs"/>
        </a:defRPr>
      </a:lvl7pPr>
      <a:lvl8pPr marL="3199936" algn="l" defTabSz="914269" rtl="0" eaLnBrk="1" latinLnBrk="0" hangingPunct="1">
        <a:defRPr sz="1800" kern="1200">
          <a:solidFill>
            <a:schemeClr val="tx1"/>
          </a:solidFill>
          <a:latin typeface="+mn-lt"/>
          <a:ea typeface="+mn-ea"/>
          <a:cs typeface="+mn-cs"/>
        </a:defRPr>
      </a:lvl8pPr>
      <a:lvl9pPr marL="3657070" algn="l" defTabSz="91426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6" pos="992">
          <p15:clr>
            <a:srgbClr val="F26B43"/>
          </p15:clr>
        </p15:guide>
        <p15:guide id="7" pos="1120">
          <p15:clr>
            <a:srgbClr val="F26B43"/>
          </p15:clr>
        </p15:guide>
        <p15:guide id="8" pos="1676">
          <p15:clr>
            <a:srgbClr val="F26B43"/>
          </p15:clr>
        </p15:guide>
        <p15:guide id="9" pos="1556">
          <p15:clr>
            <a:srgbClr val="F26B43"/>
          </p15:clr>
        </p15:guide>
        <p15:guide id="10" pos="2252">
          <p15:clr>
            <a:srgbClr val="F26B43"/>
          </p15:clr>
        </p15:guide>
        <p15:guide id="11" pos="2128">
          <p15:clr>
            <a:srgbClr val="F26B43"/>
          </p15:clr>
        </p15:guide>
        <p15:guide id="16" pos="3824">
          <p15:clr>
            <a:srgbClr val="F26B43"/>
          </p15:clr>
        </p15:guide>
        <p15:guide id="17" pos="3948">
          <p15:clr>
            <a:srgbClr val="F26B43"/>
          </p15:clr>
        </p15:guide>
        <p15:guide id="20" pos="4384">
          <p15:clr>
            <a:srgbClr val="F26B43"/>
          </p15:clr>
        </p15:guide>
        <p15:guide id="21" pos="4508">
          <p15:clr>
            <a:srgbClr val="F26B43"/>
          </p15:clr>
        </p15:guide>
        <p15:guide id="22" pos="6780">
          <p15:clr>
            <a:srgbClr val="F26B43"/>
          </p15:clr>
        </p15:guide>
        <p15:guide id="23" pos="6656">
          <p15:clr>
            <a:srgbClr val="F26B43"/>
          </p15:clr>
        </p15:guide>
        <p15:guide id="24" pos="4960">
          <p15:clr>
            <a:srgbClr val="F26B43"/>
          </p15:clr>
        </p15:guide>
        <p15:guide id="25" pos="5084">
          <p15:clr>
            <a:srgbClr val="F26B43"/>
          </p15:clr>
        </p15:guide>
        <p15:guide id="30" orient="horz" pos="538">
          <p15:clr>
            <a:srgbClr val="F26B43"/>
          </p15:clr>
        </p15:guide>
        <p15:guide id="31" pos="551">
          <p15:clr>
            <a:srgbClr val="F26B43"/>
          </p15:clr>
        </p15:guide>
        <p15:guide id="39" pos="6092">
          <p15:clr>
            <a:srgbClr val="F26B43"/>
          </p15:clr>
        </p15:guide>
        <p15:guide id="40" pos="6216">
          <p15:clr>
            <a:srgbClr val="F26B43"/>
          </p15:clr>
        </p15:guide>
        <p15:guide id="41" pos="2692">
          <p15:clr>
            <a:srgbClr val="F26B43"/>
          </p15:clr>
        </p15:guide>
        <p15:guide id="42" pos="2808">
          <p15:clr>
            <a:srgbClr val="F26B43"/>
          </p15:clr>
        </p15:guide>
        <p15:guide id="43" pos="3260">
          <p15:clr>
            <a:srgbClr val="F26B43"/>
          </p15:clr>
        </p15:guide>
        <p15:guide id="44" pos="3380">
          <p15:clr>
            <a:srgbClr val="F26B43"/>
          </p15:clr>
        </p15:guide>
        <p15:guide id="50" pos="5520">
          <p15:clr>
            <a:srgbClr val="F26B43"/>
          </p15:clr>
        </p15:guide>
        <p15:guide id="52" orient="horz" pos="933">
          <p15:clr>
            <a:srgbClr val="F26B43"/>
          </p15:clr>
        </p15:guide>
        <p15:guide id="53" orient="horz" pos="759">
          <p15:clr>
            <a:srgbClr val="F26B43"/>
          </p15:clr>
        </p15:guide>
        <p15:guide id="58" orient="horz" pos="218">
          <p15:clr>
            <a:srgbClr val="F26B43"/>
          </p15:clr>
        </p15:guide>
        <p15:guide id="59" orient="horz" pos="3680">
          <p15:clr>
            <a:srgbClr val="F26B43"/>
          </p15:clr>
        </p15:guide>
        <p15:guide id="60" orient="horz" pos="3861">
          <p15:clr>
            <a:srgbClr val="F26B43"/>
          </p15:clr>
        </p15:guide>
        <p15:guide id="62" orient="horz" pos="2130">
          <p15:clr>
            <a:srgbClr val="F26B43"/>
          </p15:clr>
        </p15:guide>
        <p15:guide id="65" pos="5648">
          <p15:clr>
            <a:srgbClr val="F26B43"/>
          </p15:clr>
        </p15:guide>
        <p15:guide id="66" orient="horz" pos="649">
          <p15:clr>
            <a:srgbClr val="F26B43"/>
          </p15:clr>
        </p15:guide>
        <p15:guide id="67" pos="7216">
          <p15:clr>
            <a:srgbClr val="F26B43"/>
          </p15:clr>
        </p15:guide>
        <p15:guide id="69" orient="horz" pos="3988">
          <p15:clr>
            <a:srgbClr val="F26B43"/>
          </p15:clr>
        </p15:guide>
        <p15:guide id="70" orient="horz" pos="4196">
          <p15:clr>
            <a:srgbClr val="F26B43"/>
          </p15:clr>
        </p15:guide>
        <p15:guide id="71" pos="318">
          <p15:clr>
            <a:srgbClr val="F26B43"/>
          </p15:clr>
        </p15:guide>
        <p15:guide id="72" orient="horz" pos="411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3.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4.xml"/></Relationships>
</file>

<file path=ppt/slides/_rels/slide16.xml.rels><?xml version="1.0" encoding="UTF-8" standalone="yes"?>
<Relationships xmlns="http://schemas.openxmlformats.org/package/2006/relationships"><Relationship Id="rId3" Type="http://schemas.openxmlformats.org/officeDocument/2006/relationships/hyperlink" Target="https://www.frontiersin.org/about/author-guidelines" TargetMode="External"/><Relationship Id="rId7" Type="http://schemas.openxmlformats.org/officeDocument/2006/relationships/image" Target="../media/image10.png"/><Relationship Id="rId2" Type="http://schemas.openxmlformats.org/officeDocument/2006/relationships/slideLayout" Target="../slideLayouts/slideLayout3.xml"/><Relationship Id="rId1" Type="http://schemas.openxmlformats.org/officeDocument/2006/relationships/tags" Target="../tags/tag15.xml"/><Relationship Id="rId6" Type="http://schemas.openxmlformats.org/officeDocument/2006/relationships/hyperlink" Target="https://www.nature.com/documents/nature-final-artwork.pdf" TargetMode="External"/><Relationship Id="rId5" Type="http://schemas.openxmlformats.org/officeDocument/2006/relationships/hyperlink" Target="https://www.elsevier.com/authors/policies-and-guidelines/artwork-and-media-instructions" TargetMode="External"/><Relationship Id="rId4" Type="http://schemas.openxmlformats.org/officeDocument/2006/relationships/hyperlink" Target="https://journals.plos.org/plosone/s/figures#loc-preparing-figures-from-image-file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Layout" Target="../slideLayouts/slideLayout3.xml"/><Relationship Id="rId1" Type="http://schemas.openxmlformats.org/officeDocument/2006/relationships/tags" Target="../tags/tag16.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tags" Target="../tags/tag17.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3.xml"/><Relationship Id="rId1" Type="http://schemas.openxmlformats.org/officeDocument/2006/relationships/tags" Target="../tags/tag18.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hyperlink" Target="http://www.cookbook-r.com/Graphs/Colors_(ggplot2)" TargetMode="External"/><Relationship Id="rId2" Type="http://schemas.openxmlformats.org/officeDocument/2006/relationships/slideLayout" Target="../slideLayouts/slideLayout3.xml"/><Relationship Id="rId1" Type="http://schemas.openxmlformats.org/officeDocument/2006/relationships/tags" Target="../tags/tag19.xml"/><Relationship Id="rId5" Type="http://schemas.openxmlformats.org/officeDocument/2006/relationships/hyperlink" Target="https://rpubs.com/MRufino/colorr" TargetMode="Externa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0.xml"/></Relationships>
</file>

<file path=ppt/slides/_rels/slide2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slideLayout" Target="../slideLayouts/slideLayout3.xml"/><Relationship Id="rId1" Type="http://schemas.openxmlformats.org/officeDocument/2006/relationships/tags" Target="../tags/tag21.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slideLayout" Target="../slideLayouts/slideLayout3.xml"/><Relationship Id="rId1" Type="http://schemas.openxmlformats.org/officeDocument/2006/relationships/tags" Target="../tags/tag22.xml"/></Relationships>
</file>

<file path=ppt/slides/_rels/slide2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slideLayout" Target="../slideLayouts/slideLayout3.xml"/><Relationship Id="rId1" Type="http://schemas.openxmlformats.org/officeDocument/2006/relationships/tags" Target="../tags/tag23.xml"/><Relationship Id="rId4" Type="http://schemas.openxmlformats.org/officeDocument/2006/relationships/image" Target="../media/image20.emf"/></Relationships>
</file>

<file path=ppt/slides/_rels/slide2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slideLayout" Target="../slideLayouts/slideLayout3.xml"/><Relationship Id="rId1" Type="http://schemas.openxmlformats.org/officeDocument/2006/relationships/tags" Target="../tags/tag24.xml"/><Relationship Id="rId5" Type="http://schemas.openxmlformats.org/officeDocument/2006/relationships/image" Target="../media/image23.emf"/><Relationship Id="rId4" Type="http://schemas.openxmlformats.org/officeDocument/2006/relationships/image" Target="../media/image22.emf"/></Relationships>
</file>

<file path=ppt/slides/_rels/slide2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slideLayout" Target="../slideLayouts/slideLayout3.xml"/><Relationship Id="rId1" Type="http://schemas.openxmlformats.org/officeDocument/2006/relationships/tags" Target="../tags/tag25.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27.xml.rels><?xml version="1.0" encoding="UTF-8" standalone="yes"?>
<Relationships xmlns="http://schemas.openxmlformats.org/package/2006/relationships"><Relationship Id="rId3" Type="http://schemas.openxmlformats.org/officeDocument/2006/relationships/image" Target="../media/image28.emf"/><Relationship Id="rId7" Type="http://schemas.openxmlformats.org/officeDocument/2006/relationships/image" Target="../media/image32.emf"/><Relationship Id="rId2" Type="http://schemas.openxmlformats.org/officeDocument/2006/relationships/slideLayout" Target="../slideLayouts/slideLayout3.xml"/><Relationship Id="rId1" Type="http://schemas.openxmlformats.org/officeDocument/2006/relationships/tags" Target="../tags/tag26.xml"/><Relationship Id="rId6" Type="http://schemas.openxmlformats.org/officeDocument/2006/relationships/image" Target="../media/image31.emf"/><Relationship Id="rId5" Type="http://schemas.openxmlformats.org/officeDocument/2006/relationships/image" Target="../media/image30.emf"/><Relationship Id="rId4" Type="http://schemas.openxmlformats.org/officeDocument/2006/relationships/image" Target="../media/image29.emf"/></Relationships>
</file>

<file path=ppt/slides/_rels/slide2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slideLayout" Target="../slideLayouts/slideLayout3.xml"/><Relationship Id="rId1" Type="http://schemas.openxmlformats.org/officeDocument/2006/relationships/tags" Target="../tags/tag27.xml"/></Relationships>
</file>

<file path=ppt/slides/_rels/slide2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slideLayout" Target="../slideLayouts/slideLayout3.xml"/><Relationship Id="rId1" Type="http://schemas.openxmlformats.org/officeDocument/2006/relationships/tags" Target="../tags/tag28.xml"/><Relationship Id="rId4" Type="http://schemas.openxmlformats.org/officeDocument/2006/relationships/image" Target="../media/image35.emf"/></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slideLayout" Target="../slideLayouts/slideLayout3.xml"/><Relationship Id="rId1" Type="http://schemas.openxmlformats.org/officeDocument/2006/relationships/tags" Target="../tags/tag29.xml"/><Relationship Id="rId5" Type="http://schemas.openxmlformats.org/officeDocument/2006/relationships/image" Target="../media/image38.emf"/><Relationship Id="rId4" Type="http://schemas.openxmlformats.org/officeDocument/2006/relationships/image" Target="../media/image37.emf"/></Relationships>
</file>

<file path=ppt/slides/_rels/slide31.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slideLayout" Target="../slideLayouts/slideLayout3.xml"/><Relationship Id="rId1" Type="http://schemas.openxmlformats.org/officeDocument/2006/relationships/tags" Target="../tags/tag30.xml"/><Relationship Id="rId6" Type="http://schemas.openxmlformats.org/officeDocument/2006/relationships/image" Target="../media/image42.emf"/><Relationship Id="rId5" Type="http://schemas.openxmlformats.org/officeDocument/2006/relationships/image" Target="../media/image41.emf"/><Relationship Id="rId4" Type="http://schemas.openxmlformats.org/officeDocument/2006/relationships/image" Target="../media/image40.emf"/></Relationships>
</file>

<file path=ppt/slides/_rels/slide3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slideLayout" Target="../slideLayouts/slideLayout3.xml"/><Relationship Id="rId1" Type="http://schemas.openxmlformats.org/officeDocument/2006/relationships/tags" Target="../tags/tag31.xml"/></Relationships>
</file>

<file path=ppt/slides/_rels/slide33.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slideLayout" Target="../slideLayouts/slideLayout3.xml"/><Relationship Id="rId1" Type="http://schemas.openxmlformats.org/officeDocument/2006/relationships/tags" Target="../tags/tag3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33.xml"/></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slideLayout" Target="../slideLayouts/slideLayout3.xml"/><Relationship Id="rId1" Type="http://schemas.openxmlformats.org/officeDocument/2006/relationships/tags" Target="../tags/tag34.xml"/></Relationships>
</file>

<file path=ppt/slides/_rels/slide3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slideLayout" Target="../slideLayouts/slideLayout3.xml"/><Relationship Id="rId1" Type="http://schemas.openxmlformats.org/officeDocument/2006/relationships/tags" Target="../tags/tag35.xml"/></Relationships>
</file>

<file path=ppt/slides/_rels/slide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slideLayout" Target="../slideLayouts/slideLayout3.xml"/><Relationship Id="rId1" Type="http://schemas.openxmlformats.org/officeDocument/2006/relationships/tags" Target="../tags/tag36.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37.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8.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4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slideLayout" Target="../slideLayouts/slideLayout3.xml"/><Relationship Id="rId1" Type="http://schemas.openxmlformats.org/officeDocument/2006/relationships/tags" Target="../tags/tag39.xml"/><Relationship Id="rId5" Type="http://schemas.openxmlformats.org/officeDocument/2006/relationships/hyperlink" Target="https://ggplot2.tidyverse.org/index.html" TargetMode="External"/><Relationship Id="rId4" Type="http://schemas.openxmlformats.org/officeDocument/2006/relationships/image" Target="../media/image49.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40.xml"/></Relationships>
</file>

<file path=ppt/slides/_rels/slide42.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slideLayout" Target="../slideLayouts/slideLayout3.xml"/><Relationship Id="rId1" Type="http://schemas.openxmlformats.org/officeDocument/2006/relationships/tags" Target="../tags/tag41.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3.xml"/><Relationship Id="rId1" Type="http://schemas.openxmlformats.org/officeDocument/2006/relationships/tags" Target="../tags/tag5.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3.xml"/><Relationship Id="rId1" Type="http://schemas.openxmlformats.org/officeDocument/2006/relationships/tags" Target="../tags/tag6.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3.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Untertitel 8"/>
          <p:cNvSpPr>
            <a:spLocks noGrp="1"/>
          </p:cNvSpPr>
          <p:nvPr>
            <p:ph type="subTitle" idx="1"/>
          </p:nvPr>
        </p:nvSpPr>
        <p:spPr/>
        <p:txBody>
          <a:bodyPr/>
          <a:lstStyle/>
          <a:p>
            <a:r>
              <a:rPr lang="de-DE" dirty="0"/>
              <a:t> </a:t>
            </a:r>
          </a:p>
        </p:txBody>
      </p:sp>
      <p:sp>
        <p:nvSpPr>
          <p:cNvPr id="3" name="Textplatzhalter 2"/>
          <p:cNvSpPr>
            <a:spLocks noGrp="1"/>
          </p:cNvSpPr>
          <p:nvPr>
            <p:ph type="body" sz="quarter" idx="10"/>
          </p:nvPr>
        </p:nvSpPr>
        <p:spPr/>
        <p:txBody>
          <a:bodyPr/>
          <a:lstStyle/>
          <a:p>
            <a:r>
              <a:rPr lang="en-US"/>
              <a:t>Alexander Strobel</a:t>
            </a:r>
          </a:p>
          <a:p>
            <a:r>
              <a:rPr lang="en-US"/>
              <a:t>Faculty of Psychology</a:t>
            </a:r>
          </a:p>
        </p:txBody>
      </p:sp>
      <p:sp>
        <p:nvSpPr>
          <p:cNvPr id="5" name="Titel 4"/>
          <p:cNvSpPr>
            <a:spLocks noGrp="1"/>
          </p:cNvSpPr>
          <p:nvPr>
            <p:ph type="title"/>
          </p:nvPr>
        </p:nvSpPr>
        <p:spPr>
          <a:xfrm>
            <a:off x="874713" y="3421081"/>
            <a:ext cx="10438873" cy="972108"/>
          </a:xfrm>
        </p:spPr>
        <p:txBody>
          <a:bodyPr/>
          <a:lstStyle/>
          <a:p>
            <a:r>
              <a:rPr lang="en-US"/>
              <a:t>Graphics </a:t>
            </a:r>
            <a:br>
              <a:rPr lang="en-US" b="0"/>
            </a:br>
            <a:r>
              <a:rPr lang="en-US" b="0"/>
              <a:t>A short guide on how to create figures</a:t>
            </a:r>
          </a:p>
        </p:txBody>
      </p:sp>
    </p:spTree>
    <p:extLst>
      <p:ext uri="{BB962C8B-B14F-4D97-AF65-F5344CB8AC3E}">
        <p14:creationId xmlns:p14="http://schemas.microsoft.com/office/powerpoint/2010/main" val="868022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Types of graphics</a:t>
            </a:r>
            <a:br>
              <a:rPr lang="en-US"/>
            </a:br>
            <a:r>
              <a:rPr lang="en-US" b="0"/>
              <a:t>Raster images</a:t>
            </a:r>
          </a:p>
        </p:txBody>
      </p:sp>
      <p:sp>
        <p:nvSpPr>
          <p:cNvPr id="28" name="Inhaltsplatzhalter 3">
            <a:extLst>
              <a:ext uri="{FF2B5EF4-FFF2-40B4-BE49-F238E27FC236}">
                <a16:creationId xmlns:a16="http://schemas.microsoft.com/office/drawing/2014/main" id="{3E8927F1-DF5E-2549-AE4D-383CBD709C50}"/>
              </a:ext>
            </a:extLst>
          </p:cNvPr>
          <p:cNvSpPr>
            <a:spLocks noGrp="1"/>
          </p:cNvSpPr>
          <p:nvPr>
            <p:ph sz="quarter" idx="10"/>
          </p:nvPr>
        </p:nvSpPr>
        <p:spPr>
          <a:xfrm>
            <a:off x="874711" y="1484313"/>
            <a:ext cx="5195889" cy="4344987"/>
          </a:xfrm>
        </p:spPr>
        <p:txBody>
          <a:bodyPr/>
          <a:lstStyle/>
          <a:p>
            <a:r>
              <a:rPr lang="en-US" sz="1800" b="1" dirty="0"/>
              <a:t>Principle</a:t>
            </a:r>
          </a:p>
          <a:p>
            <a:r>
              <a:rPr lang="en-US" sz="1800" dirty="0"/>
              <a:t>Here, an image consists not of paths, but of pixels, and each pixel needs to be described in terms of its color (standard case is a photo)</a:t>
            </a:r>
          </a:p>
          <a:p>
            <a:r>
              <a:rPr lang="en-US" sz="1800" dirty="0"/>
              <a:t>For high-resolution images (300 dpi minimum), this results in large image files that still cannot be magnified ad libitum without loss of quality</a:t>
            </a:r>
            <a:endParaRPr lang="en-US" b="1" dirty="0"/>
          </a:p>
          <a:p>
            <a:r>
              <a:rPr lang="en-US" sz="1800" b="1" dirty="0"/>
              <a:t>Standard formats</a:t>
            </a:r>
          </a:p>
          <a:p>
            <a:pPr lvl="1"/>
            <a:r>
              <a:rPr lang="en-US" sz="1800" dirty="0"/>
              <a:t>Bitmap (*.bmp)</a:t>
            </a:r>
          </a:p>
          <a:p>
            <a:pPr lvl="1"/>
            <a:r>
              <a:rPr lang="en-US" sz="1800" dirty="0"/>
              <a:t>JPEG (*.jpg)</a:t>
            </a:r>
          </a:p>
          <a:p>
            <a:pPr lvl="1"/>
            <a:r>
              <a:rPr lang="en-US" sz="1800" dirty="0"/>
              <a:t>Portable Network Graphics (*.</a:t>
            </a:r>
            <a:r>
              <a:rPr lang="en-US" sz="1800" dirty="0" err="1"/>
              <a:t>png</a:t>
            </a:r>
            <a:r>
              <a:rPr lang="en-US" sz="1800" dirty="0"/>
              <a:t>)</a:t>
            </a:r>
          </a:p>
          <a:p>
            <a:pPr lvl="1"/>
            <a:r>
              <a:rPr lang="en-US" sz="1800" dirty="0"/>
              <a:t>Tagged Image File Format (*.</a:t>
            </a:r>
            <a:r>
              <a:rPr lang="en-US" sz="1800" dirty="0" err="1"/>
              <a:t>tif</a:t>
            </a:r>
            <a:r>
              <a:rPr lang="en-US" sz="1800" dirty="0"/>
              <a:t>)</a:t>
            </a:r>
          </a:p>
        </p:txBody>
      </p:sp>
      <p:pic>
        <p:nvPicPr>
          <p:cNvPr id="5" name="Grafik 4">
            <a:extLst>
              <a:ext uri="{FF2B5EF4-FFF2-40B4-BE49-F238E27FC236}">
                <a16:creationId xmlns:a16="http://schemas.microsoft.com/office/drawing/2014/main" id="{746786EC-24AC-1A46-870B-1C8B335B974A}"/>
              </a:ext>
            </a:extLst>
          </p:cNvPr>
          <p:cNvPicPr>
            <a:picLocks noChangeAspect="1"/>
          </p:cNvPicPr>
          <p:nvPr/>
        </p:nvPicPr>
        <p:blipFill>
          <a:blip r:embed="rId3"/>
          <a:stretch>
            <a:fillRect/>
          </a:stretch>
        </p:blipFill>
        <p:spPr>
          <a:xfrm>
            <a:off x="6289288" y="1497675"/>
            <a:ext cx="5210513" cy="4508097"/>
          </a:xfrm>
          <a:prstGeom prst="rect">
            <a:avLst/>
          </a:prstGeom>
        </p:spPr>
      </p:pic>
      <p:sp>
        <p:nvSpPr>
          <p:cNvPr id="7" name="Textfeld 6">
            <a:extLst>
              <a:ext uri="{FF2B5EF4-FFF2-40B4-BE49-F238E27FC236}">
                <a16:creationId xmlns:a16="http://schemas.microsoft.com/office/drawing/2014/main" id="{9E05E1B1-EFB8-584A-B9C4-A14DD45A86D9}"/>
              </a:ext>
            </a:extLst>
          </p:cNvPr>
          <p:cNvSpPr txBox="1"/>
          <p:nvPr/>
        </p:nvSpPr>
        <p:spPr>
          <a:xfrm rot="16200000">
            <a:off x="10083191" y="2617523"/>
            <a:ext cx="3092513" cy="341632"/>
          </a:xfrm>
          <a:prstGeom prst="rect">
            <a:avLst/>
          </a:prstGeom>
          <a:noFill/>
        </p:spPr>
        <p:txBody>
          <a:bodyPr wrap="none" rtlCol="0" anchor="ctr">
            <a:spAutoFit/>
          </a:bodyPr>
          <a:lstStyle/>
          <a:p>
            <a:r>
              <a:rPr lang="de-DE" sz="1000"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Strobel, A. et al. (2011). </a:t>
            </a:r>
            <a:r>
              <a:rPr lang="de-DE" sz="1000" i="1" dirty="0" err="1">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NeuroImage</a:t>
            </a:r>
            <a:r>
              <a:rPr lang="de-DE" sz="1000" i="1"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 54</a:t>
            </a:r>
            <a:r>
              <a:rPr lang="de-DE" sz="1000"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 671-680.</a:t>
            </a:r>
            <a:r>
              <a:rPr lang="de-DE" dirty="0">
                <a:latin typeface="Open Sans Light" panose="020B0306030504020204" pitchFamily="34" charset="0"/>
                <a:ea typeface="Open Sans Light" panose="020B0306030504020204" pitchFamily="34" charset="0"/>
                <a:cs typeface="Open Sans Light" panose="020B0306030504020204" pitchFamily="34" charset="0"/>
              </a:rPr>
              <a:t> </a:t>
            </a:r>
          </a:p>
        </p:txBody>
      </p:sp>
    </p:spTree>
    <p:custDataLst>
      <p:tags r:id="rId1"/>
    </p:custDataLst>
    <p:extLst>
      <p:ext uri="{BB962C8B-B14F-4D97-AF65-F5344CB8AC3E}">
        <p14:creationId xmlns:p14="http://schemas.microsoft.com/office/powerpoint/2010/main" val="4093135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lvl="5"/>
            <a:r>
              <a:rPr lang="de-DE"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Standard </a:t>
            </a:r>
            <a:r>
              <a:rPr lang="de-DE" sz="3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image</a:t>
            </a:r>
            <a:r>
              <a:rPr lang="de-DE"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de-DE" sz="3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formats</a:t>
            </a:r>
            <a:r>
              <a:rPr lang="de-DE"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de-DE" sz="3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and</a:t>
            </a:r>
            <a:r>
              <a:rPr lang="de-DE"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de-DE" sz="3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sizes</a:t>
            </a:r>
            <a:br>
              <a:rPr lang="de-DE" sz="3600" b="1" dirty="0">
                <a:solidFill>
                  <a:schemeClr val="bg1"/>
                </a:solidFill>
              </a:rPr>
            </a:br>
            <a:endParaRPr lang="de-DE" sz="3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custDataLst>
      <p:tags r:id="rId1"/>
    </p:custDataLst>
    <p:extLst>
      <p:ext uri="{BB962C8B-B14F-4D97-AF65-F5344CB8AC3E}">
        <p14:creationId xmlns:p14="http://schemas.microsoft.com/office/powerpoint/2010/main" val="169587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Standard image formats and sizes</a:t>
            </a:r>
            <a:br>
              <a:rPr lang="en-US"/>
            </a:br>
            <a:r>
              <a:rPr lang="en-US" b="0"/>
              <a:t>Image formats</a:t>
            </a:r>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09" y="1484313"/>
            <a:ext cx="7653655" cy="4344987"/>
          </a:xfrm>
        </p:spPr>
        <p:txBody>
          <a:bodyPr/>
          <a:lstStyle/>
          <a:p>
            <a:pPr marL="12700" indent="-12700"/>
            <a:r>
              <a:rPr lang="en-US" altLang="x-none" sz="1800" b="1">
                <a:ea typeface="Open Sans" panose="020B0606030504020204" pitchFamily="34" charset="0"/>
                <a:cs typeface="Open Sans" panose="020B0606030504020204" pitchFamily="34" charset="0"/>
              </a:rPr>
              <a:t>Journal requirements</a:t>
            </a:r>
          </a:p>
          <a:p>
            <a:pPr marL="12700" indent="-12700"/>
            <a:r>
              <a:rPr lang="en-US" altLang="x-none" sz="1800">
                <a:ea typeface="Open Sans" panose="020B0606030504020204" pitchFamily="34" charset="0"/>
                <a:cs typeface="Open Sans" panose="020B0606030504020204" pitchFamily="34" charset="0"/>
              </a:rPr>
              <a:t>Until recently, journals had very different (and changing) requirements for image formats/sizes, making it very hard for authors to anticipate what format and size their images should have for submission</a:t>
            </a:r>
          </a:p>
          <a:p>
            <a:pPr marL="12700" indent="-12700"/>
            <a:r>
              <a:rPr lang="en-US" altLang="x-none" sz="1800">
                <a:ea typeface="Open Sans" panose="020B0606030504020204" pitchFamily="34" charset="0"/>
                <a:cs typeface="Open Sans" panose="020B0606030504020204" pitchFamily="34" charset="0"/>
              </a:rPr>
              <a:t>If anything good can be seen in publishing monopoles such as Elsevier or SpringerNature, it is their now unified Submission Guidelines for all journals of a given publisher that also include requirements for artwork</a:t>
            </a:r>
          </a:p>
          <a:p>
            <a:pPr marL="12700" indent="-12700"/>
            <a:r>
              <a:rPr lang="en-US" altLang="x-none" sz="1800">
                <a:ea typeface="Open Sans" panose="020B0606030504020204" pitchFamily="34" charset="0"/>
                <a:cs typeface="Open Sans" panose="020B0606030504020204" pitchFamily="34" charset="0"/>
              </a:rPr>
              <a:t>Frontiers or PLoS also have unified guidelines for artwork</a:t>
            </a:r>
          </a:p>
          <a:p>
            <a:pPr marL="12700" indent="-12700"/>
            <a:r>
              <a:rPr lang="en-US" altLang="x-none" sz="1800">
                <a:ea typeface="Open Sans" panose="020B0606030504020204" pitchFamily="34" charset="0"/>
                <a:cs typeface="Open Sans" panose="020B0606030504020204" pitchFamily="34" charset="0"/>
              </a:rPr>
              <a:t>All publishers have in common that they usually accept</a:t>
            </a:r>
          </a:p>
          <a:p>
            <a:pPr marL="312738" lvl="1" indent="-300038"/>
            <a:r>
              <a:rPr lang="en-US" altLang="x-none" sz="1800" b="1">
                <a:latin typeface="Open Sans SemiBold" panose="020B0606030504020204" pitchFamily="34" charset="0"/>
                <a:ea typeface="Open Sans SemiBold" panose="020B0606030504020204" pitchFamily="34" charset="0"/>
                <a:cs typeface="Open Sans SemiBold" panose="020B0606030504020204" pitchFamily="34" charset="0"/>
              </a:rPr>
              <a:t>Encapsulated Postscript (*.eps) </a:t>
            </a:r>
            <a:r>
              <a:rPr lang="en-US" altLang="x-none" sz="1800">
                <a:ea typeface="Open Sans" panose="020B0606030504020204" pitchFamily="34" charset="0"/>
                <a:cs typeface="Open Sans" panose="020B0606030504020204" pitchFamily="34" charset="0"/>
              </a:rPr>
              <a:t>for line art (i.e., vector graphics)</a:t>
            </a:r>
          </a:p>
          <a:p>
            <a:pPr marL="312738" lvl="1" indent="-300038"/>
            <a:r>
              <a:rPr lang="en-US" altLang="ja-JP" sz="1800" b="1">
                <a:latin typeface="Open Sans SemiBold" panose="020B0606030504020204" pitchFamily="34" charset="0"/>
                <a:ea typeface="Open Sans SemiBold" panose="020B0606030504020204" pitchFamily="34" charset="0"/>
                <a:cs typeface="Open Sans SemiBold" panose="020B0606030504020204" pitchFamily="34" charset="0"/>
              </a:rPr>
              <a:t>Tagged Image File Format (*.tif) </a:t>
            </a:r>
            <a:r>
              <a:rPr lang="en-US" altLang="ja-JP" sz="1800">
                <a:ea typeface="Open Sans" panose="020B0606030504020204" pitchFamily="34" charset="0"/>
                <a:cs typeface="Open Sans" panose="020B0606030504020204" pitchFamily="34" charset="0"/>
              </a:rPr>
              <a:t>for raster or combined images</a:t>
            </a:r>
            <a:endParaRPr lang="en-US" altLang="ja-JP" sz="1800">
              <a:cs typeface="Open Sans" panose="020B0606030504020204" pitchFamily="34" charset="0"/>
            </a:endParaRPr>
          </a:p>
          <a:p>
            <a:r>
              <a:rPr lang="en-US" altLang="x-none" sz="1800">
                <a:solidFill>
                  <a:schemeClr val="bg1">
                    <a:lumMod val="75000"/>
                  </a:schemeClr>
                </a:solidFill>
                <a:ea typeface="Open Sans" panose="020B0606030504020204" pitchFamily="34" charset="0"/>
                <a:cs typeface="Open Sans" panose="020B0606030504020204" pitchFamily="34" charset="0"/>
              </a:rPr>
              <a:t>The picture of Walter Mischel on the right has no purpose except that it is another example of a raster image and introduces the term </a:t>
            </a:r>
            <a:r>
              <a:rPr lang="en-US" altLang="x-none" sz="1800" i="1">
                <a:solidFill>
                  <a:schemeClr val="bg1">
                    <a:lumMod val="75000"/>
                  </a:schemeClr>
                </a:solidFill>
                <a:ea typeface="Open Sans" panose="020B0606030504020204" pitchFamily="34" charset="0"/>
                <a:cs typeface="Open Sans" panose="020B0606030504020204" pitchFamily="34" charset="0"/>
              </a:rPr>
              <a:t>grayscale</a:t>
            </a:r>
          </a:p>
          <a:p>
            <a:endParaRPr lang="en-US" altLang="x-none" sz="1800">
              <a:solidFill>
                <a:schemeClr val="bg1">
                  <a:lumMod val="75000"/>
                </a:schemeClr>
              </a:solidFill>
              <a:ea typeface="Open Sans" panose="020B0606030504020204" pitchFamily="34" charset="0"/>
              <a:cs typeface="Open Sans" panose="020B0606030504020204" pitchFamily="34" charset="0"/>
            </a:endParaRPr>
          </a:p>
          <a:p>
            <a:endParaRPr lang="en-US" altLang="x-none" sz="1800">
              <a:solidFill>
                <a:schemeClr val="bg1">
                  <a:lumMod val="75000"/>
                </a:schemeClr>
              </a:solidFill>
              <a:ea typeface="Open Sans" panose="020B0606030504020204" pitchFamily="34" charset="0"/>
              <a:cs typeface="Open Sans" panose="020B0606030504020204" pitchFamily="34" charset="0"/>
            </a:endParaRPr>
          </a:p>
          <a:p>
            <a:endParaRPr lang="en-US" altLang="x-none" sz="1800">
              <a:ea typeface="Open Sans" panose="020B0606030504020204" pitchFamily="34" charset="0"/>
              <a:cs typeface="Open Sans" panose="020B0606030504020204" pitchFamily="34" charset="0"/>
            </a:endParaRPr>
          </a:p>
        </p:txBody>
      </p:sp>
      <p:pic>
        <p:nvPicPr>
          <p:cNvPr id="4" name="Picture 4">
            <a:extLst>
              <a:ext uri="{FF2B5EF4-FFF2-40B4-BE49-F238E27FC236}">
                <a16:creationId xmlns:a16="http://schemas.microsoft.com/office/drawing/2014/main" id="{0E4F216B-4810-7B4D-B43E-025E5B4E2ABE}"/>
              </a:ext>
            </a:extLst>
          </p:cNvPr>
          <p:cNvPicPr>
            <a:picLocks noChangeAspect="1" noChangeArrowheads="1"/>
          </p:cNvPicPr>
          <p:nvPr/>
        </p:nvPicPr>
        <p:blipFill>
          <a:blip r:embed="rId3">
            <a:lum bright="12000"/>
            <a:grayscl/>
            <a:extLst>
              <a:ext uri="{28A0092B-C50C-407E-A947-70E740481C1C}">
                <a14:useLocalDpi xmlns:a14="http://schemas.microsoft.com/office/drawing/2010/main" val="0"/>
              </a:ext>
            </a:extLst>
          </a:blip>
          <a:srcRect r="810"/>
          <a:stretch>
            <a:fillRect/>
          </a:stretch>
        </p:blipFill>
        <p:spPr bwMode="auto">
          <a:xfrm>
            <a:off x="8581930" y="1473179"/>
            <a:ext cx="2873469" cy="4356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extLst>
      <p:ext uri="{BB962C8B-B14F-4D97-AF65-F5344CB8AC3E}">
        <p14:creationId xmlns:p14="http://schemas.microsoft.com/office/powerpoint/2010/main" val="1721370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dirty="0"/>
              <a:t>Standard image formats and sizes</a:t>
            </a:r>
            <a:br>
              <a:rPr lang="en-US" dirty="0"/>
            </a:br>
            <a:r>
              <a:rPr lang="en-US" b="0" dirty="0"/>
              <a:t>Image formats: Vector</a:t>
            </a:r>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09" y="1484313"/>
            <a:ext cx="8172309" cy="4344987"/>
          </a:xfrm>
        </p:spPr>
        <p:txBody>
          <a:bodyPr/>
          <a:lstStyle/>
          <a:p>
            <a:pPr marL="12700" indent="-12700"/>
            <a:r>
              <a:rPr lang="en-US" altLang="x-none" sz="1800" b="1" dirty="0">
                <a:ea typeface="Open Sans" panose="020B0606030504020204" pitchFamily="34" charset="0"/>
                <a:cs typeface="Open Sans" panose="020B0606030504020204" pitchFamily="34" charset="0"/>
              </a:rPr>
              <a:t>Encapsulated Postscript (*.eps)</a:t>
            </a:r>
          </a:p>
          <a:p>
            <a:r>
              <a:rPr lang="en-US" altLang="x-none" sz="1800" dirty="0">
                <a:ea typeface="Open Sans" panose="020B0606030504020204" pitchFamily="34" charset="0"/>
                <a:cs typeface="Open Sans" panose="020B0606030504020204" pitchFamily="34" charset="0"/>
              </a:rPr>
              <a:t>Figures can be saved in *.eps format by R or MATLAB, PowerPoint only allows to save images in a number of raster formats (or PDF, which is sometimes accepted by some journals/publishers, but don’t count on that)</a:t>
            </a:r>
          </a:p>
          <a:p>
            <a:r>
              <a:rPr lang="en-US" altLang="x-none" sz="1800" dirty="0">
                <a:ea typeface="Open Sans" panose="020B0606030504020204" pitchFamily="34" charset="0"/>
                <a:cs typeface="Open Sans" panose="020B0606030504020204" pitchFamily="34" charset="0"/>
              </a:rPr>
              <a:t>To edit *.eps files or other vector graphics, you need software that is non-standard on most machines, be it PC or Mac (but you might be well equipped when using Linux)</a:t>
            </a:r>
          </a:p>
          <a:p>
            <a:r>
              <a:rPr lang="en-US" altLang="x-none" sz="1800" dirty="0">
                <a:ea typeface="Open Sans" panose="020B0606030504020204" pitchFamily="34" charset="0"/>
                <a:cs typeface="Open Sans" panose="020B0606030504020204" pitchFamily="34" charset="0"/>
              </a:rPr>
              <a:t>Software tools to edit vector graphics are</a:t>
            </a:r>
          </a:p>
          <a:p>
            <a:pPr lvl="1"/>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Adobe Illustrator</a:t>
            </a:r>
            <a:r>
              <a:rPr lang="en-US" altLang="x-none" sz="1800" dirty="0">
                <a:ea typeface="Open Sans" panose="020B0606030504020204" pitchFamily="34" charset="0"/>
                <a:cs typeface="Open Sans" panose="020B0606030504020204" pitchFamily="34" charset="0"/>
              </a:rPr>
              <a:t> (but you have to rent a license and need to renew it annually, so that is not an option, we don’t like this type of licensing)</a:t>
            </a:r>
          </a:p>
          <a:p>
            <a:pPr lvl="1"/>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Inkscape</a:t>
            </a:r>
            <a:r>
              <a:rPr lang="en-US" altLang="x-none" sz="1800" dirty="0">
                <a:ea typeface="Open Sans" panose="020B0606030504020204" pitchFamily="34" charset="0"/>
                <a:cs typeface="Open Sans" panose="020B0606030504020204" pitchFamily="34" charset="0"/>
              </a:rPr>
              <a:t> (a free and open source tool, that – like many other free and open source software tools – has some disadvantages in using it)</a:t>
            </a:r>
          </a:p>
          <a:p>
            <a:pPr lvl="1"/>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Affinity Designer </a:t>
            </a:r>
            <a:r>
              <a:rPr lang="en-US" altLang="x-none" sz="1800" dirty="0">
                <a:ea typeface="Open Sans" panose="020B0606030504020204" pitchFamily="34" charset="0"/>
                <a:cs typeface="Open Sans" panose="020B0606030504020204" pitchFamily="34" charset="0"/>
              </a:rPr>
              <a:t>(also licensed, but a rather cheap purchase via ZIH and a fully versatile tool that may even outperform Adobe Illustrator)</a:t>
            </a:r>
          </a:p>
        </p:txBody>
      </p:sp>
      <p:sp>
        <p:nvSpPr>
          <p:cNvPr id="2" name="Rechteck 1">
            <a:extLst>
              <a:ext uri="{FF2B5EF4-FFF2-40B4-BE49-F238E27FC236}">
                <a16:creationId xmlns:a16="http://schemas.microsoft.com/office/drawing/2014/main" id="{211C7330-5442-E348-A724-DF2AC3BAE86E}"/>
              </a:ext>
            </a:extLst>
          </p:cNvPr>
          <p:cNvSpPr/>
          <p:nvPr/>
        </p:nvSpPr>
        <p:spPr>
          <a:xfrm>
            <a:off x="9227128" y="1484313"/>
            <a:ext cx="2228272" cy="4357687"/>
          </a:xfrm>
          <a:prstGeom prst="rect">
            <a:avLst/>
          </a:prstGeom>
          <a:solidFill>
            <a:srgbClr val="0070C0">
              <a:alpha val="10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700" b="1">
                <a:solidFill>
                  <a:srgbClr val="0070C0"/>
                </a:solidFill>
              </a:rPr>
              <a:t>Yet ... </a:t>
            </a:r>
          </a:p>
          <a:p>
            <a:pPr algn="ctr"/>
            <a:r>
              <a:rPr lang="en-US" sz="1700">
                <a:solidFill>
                  <a:srgbClr val="0070C0"/>
                </a:solidFill>
              </a:rPr>
              <a:t>If prepared properly in R or MATLAB, there should be no need to edit your figures anyway. A different issue are combined vector/raster images (like the one on slide 10). Such figures can still be composed solely using R or MATLAB, but it is painstaking.</a:t>
            </a:r>
          </a:p>
        </p:txBody>
      </p:sp>
    </p:spTree>
    <p:custDataLst>
      <p:tags r:id="rId1"/>
    </p:custDataLst>
    <p:extLst>
      <p:ext uri="{BB962C8B-B14F-4D97-AF65-F5344CB8AC3E}">
        <p14:creationId xmlns:p14="http://schemas.microsoft.com/office/powerpoint/2010/main" val="3780026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
                                            <p:txEl>
                                              <p:pRg st="3" end="3"/>
                                            </p:txEl>
                                          </p:spTgt>
                                        </p:tgtEl>
                                        <p:attrNameLst>
                                          <p:attrName>style.visibility</p:attrName>
                                        </p:attrNameLst>
                                      </p:cBhvr>
                                      <p:to>
                                        <p:strVal val="visible"/>
                                      </p:to>
                                    </p:set>
                                    <p:animEffect transition="in" filter="fade">
                                      <p:cBhvr>
                                        <p:cTn id="12" dur="500"/>
                                        <p:tgtEl>
                                          <p:spTgt spid="39">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9">
                                            <p:txEl>
                                              <p:pRg st="4" end="4"/>
                                            </p:txEl>
                                          </p:spTgt>
                                        </p:tgtEl>
                                        <p:attrNameLst>
                                          <p:attrName>style.visibility</p:attrName>
                                        </p:attrNameLst>
                                      </p:cBhvr>
                                      <p:to>
                                        <p:strVal val="visible"/>
                                      </p:to>
                                    </p:set>
                                    <p:animEffect transition="in" filter="fade">
                                      <p:cBhvr>
                                        <p:cTn id="15" dur="500"/>
                                        <p:tgtEl>
                                          <p:spTgt spid="39">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9">
                                            <p:txEl>
                                              <p:pRg st="5" end="5"/>
                                            </p:txEl>
                                          </p:spTgt>
                                        </p:tgtEl>
                                        <p:attrNameLst>
                                          <p:attrName>style.visibility</p:attrName>
                                        </p:attrNameLst>
                                      </p:cBhvr>
                                      <p:to>
                                        <p:strVal val="visible"/>
                                      </p:to>
                                    </p:set>
                                    <p:animEffect transition="in" filter="fade">
                                      <p:cBhvr>
                                        <p:cTn id="18" dur="500"/>
                                        <p:tgtEl>
                                          <p:spTgt spid="39">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9">
                                            <p:txEl>
                                              <p:pRg st="6" end="6"/>
                                            </p:txEl>
                                          </p:spTgt>
                                        </p:tgtEl>
                                        <p:attrNameLst>
                                          <p:attrName>style.visibility</p:attrName>
                                        </p:attrNameLst>
                                      </p:cBhvr>
                                      <p:to>
                                        <p:strVal val="visible"/>
                                      </p:to>
                                    </p:set>
                                    <p:animEffect transition="in" filter="fade">
                                      <p:cBhvr>
                                        <p:cTn id="21"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a:t>Standard image formats and sizes</a:t>
            </a:r>
            <a:br>
              <a:rPr lang="de-DE"/>
            </a:br>
            <a:r>
              <a:rPr lang="de-DE" b="0"/>
              <a:t>Image formats: Raster</a:t>
            </a:r>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09" y="1484313"/>
            <a:ext cx="8172309" cy="4344987"/>
          </a:xfrm>
        </p:spPr>
        <p:txBody>
          <a:bodyPr/>
          <a:lstStyle/>
          <a:p>
            <a:pPr marL="12700" indent="-12700"/>
            <a:r>
              <a:rPr lang="en-US" altLang="x-none" sz="1800" b="1" dirty="0">
                <a:ea typeface="Open Sans" panose="020B0606030504020204" pitchFamily="34" charset="0"/>
                <a:cs typeface="Open Sans" panose="020B0606030504020204" pitchFamily="34" charset="0"/>
              </a:rPr>
              <a:t>Tagged Image File Format (*.</a:t>
            </a:r>
            <a:r>
              <a:rPr lang="en-US" altLang="x-none" sz="1800" b="1" dirty="0" err="1">
                <a:ea typeface="Open Sans" panose="020B0606030504020204" pitchFamily="34" charset="0"/>
                <a:cs typeface="Open Sans" panose="020B0606030504020204" pitchFamily="34" charset="0"/>
              </a:rPr>
              <a:t>tif</a:t>
            </a:r>
            <a:r>
              <a:rPr lang="en-US" altLang="x-none" sz="1800" b="1" dirty="0">
                <a:ea typeface="Open Sans" panose="020B0606030504020204" pitchFamily="34" charset="0"/>
                <a:cs typeface="Open Sans" panose="020B0606030504020204" pitchFamily="34" charset="0"/>
              </a:rPr>
              <a:t>)</a:t>
            </a:r>
          </a:p>
          <a:p>
            <a:pPr marL="12700" indent="-12700"/>
            <a:r>
              <a:rPr lang="en-US" altLang="x-none" sz="1800" dirty="0">
                <a:ea typeface="Open Sans" panose="020B0606030504020204" pitchFamily="34" charset="0"/>
                <a:cs typeface="Open Sans" panose="020B0606030504020204" pitchFamily="34" charset="0"/>
              </a:rPr>
              <a:t>R (and most likely also MATLAB) allows to save images as *.</a:t>
            </a:r>
            <a:r>
              <a:rPr lang="en-US" altLang="x-none" sz="1800" dirty="0" err="1">
                <a:ea typeface="Open Sans" panose="020B0606030504020204" pitchFamily="34" charset="0"/>
                <a:cs typeface="Open Sans" panose="020B0606030504020204" pitchFamily="34" charset="0"/>
              </a:rPr>
              <a:t>tif</a:t>
            </a:r>
            <a:endParaRPr lang="en-US" altLang="x-none" sz="1800" dirty="0">
              <a:ea typeface="Open Sans" panose="020B0606030504020204" pitchFamily="34" charset="0"/>
              <a:cs typeface="Open Sans" panose="020B0606030504020204" pitchFamily="34" charset="0"/>
            </a:endParaRPr>
          </a:p>
          <a:p>
            <a:pPr marL="12700" indent="-12700"/>
            <a:r>
              <a:rPr lang="en-US" altLang="x-none" sz="1800" dirty="0">
                <a:ea typeface="Open Sans" panose="020B0606030504020204" pitchFamily="34" charset="0"/>
                <a:cs typeface="Open Sans" panose="020B0606030504020204" pitchFamily="34" charset="0"/>
              </a:rPr>
              <a:t>The Preview App on Mac also allows you to export raster images to *.</a:t>
            </a:r>
            <a:r>
              <a:rPr lang="en-US" altLang="x-none" sz="1800" dirty="0" err="1">
                <a:ea typeface="Open Sans" panose="020B0606030504020204" pitchFamily="34" charset="0"/>
                <a:cs typeface="Open Sans" panose="020B0606030504020204" pitchFamily="34" charset="0"/>
              </a:rPr>
              <a:t>tif</a:t>
            </a:r>
            <a:r>
              <a:rPr lang="en-US" altLang="x-none" sz="1800" dirty="0">
                <a:ea typeface="Open Sans" panose="020B0606030504020204" pitchFamily="34" charset="0"/>
                <a:cs typeface="Open Sans" panose="020B0606030504020204" pitchFamily="34" charset="0"/>
              </a:rPr>
              <a:t>, on Windows machines there are certainly also tools to do so (such, as I guess, </a:t>
            </a:r>
            <a:r>
              <a:rPr lang="en-US" altLang="x-none" sz="1800" dirty="0" err="1">
                <a:ea typeface="Open Sans" panose="020B0606030504020204" pitchFamily="34" charset="0"/>
                <a:cs typeface="Open Sans" panose="020B0606030504020204" pitchFamily="34" charset="0"/>
              </a:rPr>
              <a:t>IrfanView</a:t>
            </a:r>
            <a:r>
              <a:rPr lang="en-US" altLang="x-none" sz="1800" dirty="0">
                <a:ea typeface="Open Sans" panose="020B0606030504020204" pitchFamily="34" charset="0"/>
                <a:cs typeface="Open Sans" panose="020B0606030504020204" pitchFamily="34" charset="0"/>
              </a:rPr>
              <a:t>)</a:t>
            </a:r>
          </a:p>
          <a:p>
            <a:r>
              <a:rPr lang="en-US" altLang="x-none" sz="1800" dirty="0">
                <a:ea typeface="Open Sans" panose="020B0606030504020204" pitchFamily="34" charset="0"/>
                <a:cs typeface="Open Sans" panose="020B0606030504020204" pitchFamily="34" charset="0"/>
              </a:rPr>
              <a:t>Software tools to edit raster images are</a:t>
            </a:r>
          </a:p>
          <a:p>
            <a:pPr lvl="1"/>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Adobe Photoshop</a:t>
            </a:r>
            <a:r>
              <a:rPr lang="en-US" altLang="x-none" sz="1800" dirty="0">
                <a:ea typeface="Open Sans" panose="020B0606030504020204" pitchFamily="34" charset="0"/>
                <a:cs typeface="Open Sans" panose="020B0606030504020204" pitchFamily="34" charset="0"/>
              </a:rPr>
              <a:t> (but again you have to rent an annual license and that’s crap)</a:t>
            </a:r>
          </a:p>
          <a:p>
            <a:pPr lvl="1"/>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Gimp</a:t>
            </a:r>
            <a:r>
              <a:rPr lang="en-US" altLang="x-none" sz="1800" dirty="0">
                <a:ea typeface="Open Sans" panose="020B0606030504020204" pitchFamily="34" charset="0"/>
                <a:cs typeface="Open Sans" panose="020B0606030504020204" pitchFamily="34" charset="0"/>
              </a:rPr>
              <a:t> (a free and open source tool, that – like many other free and open source software tools including Inkscape – has some disadvantages in using it)</a:t>
            </a:r>
          </a:p>
          <a:p>
            <a:pPr lvl="1"/>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Affinity Photo </a:t>
            </a:r>
            <a:r>
              <a:rPr lang="en-US" altLang="x-none" sz="1800" dirty="0">
                <a:ea typeface="Open Sans" panose="020B0606030504020204" pitchFamily="34" charset="0"/>
                <a:cs typeface="Open Sans" panose="020B0606030504020204" pitchFamily="34" charset="0"/>
              </a:rPr>
              <a:t>(also licensed, but a rather cheap purchase via ZIH and a fully versatile tool that yet has to grow up to challenge Adobe Photoshop)</a:t>
            </a:r>
          </a:p>
        </p:txBody>
      </p:sp>
      <p:sp>
        <p:nvSpPr>
          <p:cNvPr id="2" name="Rechteck 1">
            <a:extLst>
              <a:ext uri="{FF2B5EF4-FFF2-40B4-BE49-F238E27FC236}">
                <a16:creationId xmlns:a16="http://schemas.microsoft.com/office/drawing/2014/main" id="{211C7330-5442-E348-A724-DF2AC3BAE86E}"/>
              </a:ext>
            </a:extLst>
          </p:cNvPr>
          <p:cNvSpPr/>
          <p:nvPr/>
        </p:nvSpPr>
        <p:spPr>
          <a:xfrm>
            <a:off x="9227128" y="1484313"/>
            <a:ext cx="2228272" cy="4357687"/>
          </a:xfrm>
          <a:prstGeom prst="rect">
            <a:avLst/>
          </a:prstGeom>
          <a:solidFill>
            <a:srgbClr val="0070C0">
              <a:alpha val="10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1200"/>
              </a:spcAft>
            </a:pPr>
            <a:r>
              <a:rPr lang="en-US" sz="1700" b="1">
                <a:solidFill>
                  <a:srgbClr val="0070C0"/>
                </a:solidFill>
              </a:rPr>
              <a:t>Still ...</a:t>
            </a:r>
          </a:p>
          <a:p>
            <a:pPr algn="ctr"/>
            <a:r>
              <a:rPr lang="en-US" sz="1700">
                <a:solidFill>
                  <a:srgbClr val="0070C0"/>
                </a:solidFill>
              </a:rPr>
              <a:t>Simply converting a raster image to *.tif will not impress the people at Elsevier or Frontiers. It has to be in the correct resolution. The required resolution is indicated in the guidelines, but to be on the safe side, save your *.tif file with 1000 dpi and LZW compression!</a:t>
            </a:r>
          </a:p>
        </p:txBody>
      </p:sp>
    </p:spTree>
    <p:custDataLst>
      <p:tags r:id="rId1"/>
    </p:custDataLst>
    <p:extLst>
      <p:ext uri="{BB962C8B-B14F-4D97-AF65-F5344CB8AC3E}">
        <p14:creationId xmlns:p14="http://schemas.microsoft.com/office/powerpoint/2010/main" val="75250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
                                            <p:txEl>
                                              <p:pRg st="3" end="3"/>
                                            </p:txEl>
                                          </p:spTgt>
                                        </p:tgtEl>
                                        <p:attrNameLst>
                                          <p:attrName>style.visibility</p:attrName>
                                        </p:attrNameLst>
                                      </p:cBhvr>
                                      <p:to>
                                        <p:strVal val="visible"/>
                                      </p:to>
                                    </p:set>
                                    <p:animEffect transition="in" filter="fade">
                                      <p:cBhvr>
                                        <p:cTn id="12" dur="500"/>
                                        <p:tgtEl>
                                          <p:spTgt spid="39">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9">
                                            <p:txEl>
                                              <p:pRg st="4" end="4"/>
                                            </p:txEl>
                                          </p:spTgt>
                                        </p:tgtEl>
                                        <p:attrNameLst>
                                          <p:attrName>style.visibility</p:attrName>
                                        </p:attrNameLst>
                                      </p:cBhvr>
                                      <p:to>
                                        <p:strVal val="visible"/>
                                      </p:to>
                                    </p:set>
                                    <p:animEffect transition="in" filter="fade">
                                      <p:cBhvr>
                                        <p:cTn id="15" dur="500"/>
                                        <p:tgtEl>
                                          <p:spTgt spid="39">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9">
                                            <p:txEl>
                                              <p:pRg st="5" end="5"/>
                                            </p:txEl>
                                          </p:spTgt>
                                        </p:tgtEl>
                                        <p:attrNameLst>
                                          <p:attrName>style.visibility</p:attrName>
                                        </p:attrNameLst>
                                      </p:cBhvr>
                                      <p:to>
                                        <p:strVal val="visible"/>
                                      </p:to>
                                    </p:set>
                                    <p:animEffect transition="in" filter="fade">
                                      <p:cBhvr>
                                        <p:cTn id="18" dur="500"/>
                                        <p:tgtEl>
                                          <p:spTgt spid="39">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9">
                                            <p:txEl>
                                              <p:pRg st="6" end="6"/>
                                            </p:txEl>
                                          </p:spTgt>
                                        </p:tgtEl>
                                        <p:attrNameLst>
                                          <p:attrName>style.visibility</p:attrName>
                                        </p:attrNameLst>
                                      </p:cBhvr>
                                      <p:to>
                                        <p:strVal val="visible"/>
                                      </p:to>
                                    </p:set>
                                    <p:animEffect transition="in" filter="fade">
                                      <p:cBhvr>
                                        <p:cTn id="21"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a:t>Standard </a:t>
            </a:r>
            <a:r>
              <a:rPr lang="de-DE" dirty="0" err="1"/>
              <a:t>image</a:t>
            </a:r>
            <a:r>
              <a:rPr lang="de-DE" dirty="0"/>
              <a:t> </a:t>
            </a:r>
            <a:r>
              <a:rPr lang="de-DE" dirty="0" err="1"/>
              <a:t>formats</a:t>
            </a:r>
            <a:r>
              <a:rPr lang="de-DE" dirty="0"/>
              <a:t> </a:t>
            </a:r>
            <a:r>
              <a:rPr lang="de-DE" dirty="0" err="1"/>
              <a:t>and</a:t>
            </a:r>
            <a:r>
              <a:rPr lang="de-DE" dirty="0"/>
              <a:t> </a:t>
            </a:r>
            <a:r>
              <a:rPr lang="de-DE" dirty="0" err="1"/>
              <a:t>sizes</a:t>
            </a:r>
            <a:br>
              <a:rPr lang="de-DE" dirty="0"/>
            </a:br>
            <a:r>
              <a:rPr lang="de-DE" b="0" dirty="0"/>
              <a:t>Color </a:t>
            </a:r>
            <a:r>
              <a:rPr lang="de-DE" b="0" dirty="0" err="1"/>
              <a:t>spaces</a:t>
            </a:r>
            <a:endParaRPr lang="de-DE" b="0" dirty="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3" y="1484313"/>
            <a:ext cx="9087434" cy="4344987"/>
          </a:xfrm>
        </p:spPr>
        <p:txBody>
          <a:bodyPr/>
          <a:lstStyle/>
          <a:p>
            <a:pPr marL="12700" indent="-12700"/>
            <a:r>
              <a:rPr lang="en-US" altLang="x-none" sz="1800" b="1" dirty="0">
                <a:ea typeface="Open Sans" panose="020B0606030504020204" pitchFamily="34" charset="0"/>
                <a:cs typeface="Open Sans" panose="020B0606030504020204" pitchFamily="34" charset="0"/>
              </a:rPr>
              <a:t>Grayscale</a:t>
            </a:r>
          </a:p>
          <a:p>
            <a:pPr marL="12700" indent="-12700"/>
            <a:r>
              <a:rPr lang="en-US" altLang="x-none" sz="1800" dirty="0">
                <a:ea typeface="Open Sans" panose="020B0606030504020204" pitchFamily="34" charset="0"/>
                <a:cs typeface="Open Sans" panose="020B0606030504020204" pitchFamily="34" charset="0"/>
              </a:rPr>
              <a:t>I already mentioned that term a few slides earlier, it refers to black and white images with gray-shading </a:t>
            </a:r>
          </a:p>
          <a:p>
            <a:pPr marL="12700" indent="-12700"/>
            <a:r>
              <a:rPr lang="en-US" altLang="x-none" sz="1800" b="1" dirty="0">
                <a:ea typeface="Open Sans" panose="020B0606030504020204" pitchFamily="34" charset="0"/>
                <a:cs typeface="Open Sans" panose="020B0606030504020204" pitchFamily="34" charset="0"/>
              </a:rPr>
              <a:t>RGB</a:t>
            </a:r>
          </a:p>
          <a:p>
            <a:pPr marL="12700" indent="-12700"/>
            <a:r>
              <a:rPr lang="en-US" altLang="x-none" sz="1800" dirty="0">
                <a:ea typeface="Open Sans" panose="020B0606030504020204" pitchFamily="34" charset="0"/>
                <a:cs typeface="Open Sans" panose="020B0606030504020204" pitchFamily="34" charset="0"/>
              </a:rPr>
              <a:t>stands for </a:t>
            </a:r>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R</a:t>
            </a:r>
            <a:r>
              <a:rPr lang="en-US" altLang="x-none" sz="1800" dirty="0">
                <a:ea typeface="Open Sans" panose="020B0606030504020204" pitchFamily="34" charset="0"/>
                <a:cs typeface="Open Sans" panose="020B0606030504020204" pitchFamily="34" charset="0"/>
              </a:rPr>
              <a:t>ed-</a:t>
            </a:r>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G</a:t>
            </a:r>
            <a:r>
              <a:rPr lang="en-US" altLang="x-none" sz="1800" dirty="0">
                <a:ea typeface="Open Sans" panose="020B0606030504020204" pitchFamily="34" charset="0"/>
                <a:cs typeface="Open Sans" panose="020B0606030504020204" pitchFamily="34" charset="0"/>
              </a:rPr>
              <a:t>reen-</a:t>
            </a:r>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B</a:t>
            </a:r>
            <a:r>
              <a:rPr lang="en-US" altLang="x-none" sz="1800" dirty="0">
                <a:ea typeface="Open Sans" panose="020B0606030504020204" pitchFamily="34" charset="0"/>
                <a:cs typeface="Open Sans" panose="020B0606030504020204" pitchFamily="34" charset="0"/>
              </a:rPr>
              <a:t>lue and is the most common color space for images delivered on screen (such as *.jpg). Every pixel is described via a hexadecimal value ranging from #000000 = black to #FFFFFF = white; #FF0000 = pure red (among R users also known as col=2), #00FF00 = pure green (col=3) and #0000FF = pure blue (col=4)</a:t>
            </a:r>
          </a:p>
          <a:p>
            <a:pPr marL="12700" indent="-12700"/>
            <a:r>
              <a:rPr lang="en-US" altLang="x-none" sz="1800" b="1" dirty="0">
                <a:ea typeface="Open Sans" panose="020B0606030504020204" pitchFamily="34" charset="0"/>
                <a:cs typeface="Open Sans" panose="020B0606030504020204" pitchFamily="34" charset="0"/>
              </a:rPr>
              <a:t>CMYK</a:t>
            </a:r>
          </a:p>
          <a:p>
            <a:pPr marL="12700" indent="-12700"/>
            <a:r>
              <a:rPr lang="en-US" altLang="x-none" sz="1800" dirty="0">
                <a:ea typeface="Open Sans" panose="020B0606030504020204" pitchFamily="34" charset="0"/>
                <a:cs typeface="Open Sans" panose="020B0606030504020204" pitchFamily="34" charset="0"/>
              </a:rPr>
              <a:t>This is a color space different from RGB. It describes images in terms of the proportion of </a:t>
            </a:r>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C</a:t>
            </a:r>
            <a:r>
              <a:rPr lang="en-US" altLang="x-none" sz="1800" dirty="0">
                <a:ea typeface="Open Sans" panose="020B0606030504020204" pitchFamily="34" charset="0"/>
                <a:cs typeface="Open Sans" panose="020B0606030504020204" pitchFamily="34" charset="0"/>
              </a:rPr>
              <a:t>yan-</a:t>
            </a:r>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M</a:t>
            </a:r>
            <a:r>
              <a:rPr lang="en-US" altLang="x-none" sz="1800" dirty="0">
                <a:ea typeface="Open Sans" panose="020B0606030504020204" pitchFamily="34" charset="0"/>
                <a:cs typeface="Open Sans" panose="020B0606030504020204" pitchFamily="34" charset="0"/>
              </a:rPr>
              <a:t>agenta-</a:t>
            </a:r>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Y</a:t>
            </a:r>
            <a:r>
              <a:rPr lang="en-US" altLang="x-none" sz="1800" dirty="0">
                <a:ea typeface="Open Sans" panose="020B0606030504020204" pitchFamily="34" charset="0"/>
                <a:cs typeface="Open Sans" panose="020B0606030504020204" pitchFamily="34" charset="0"/>
              </a:rPr>
              <a:t>ellow-Blac</a:t>
            </a:r>
            <a:r>
              <a:rPr lang="en-US" altLang="x-none" sz="1800" b="1" dirty="0">
                <a:latin typeface="Open Sans SemiBold" panose="020B0606030504020204" pitchFamily="34" charset="0"/>
                <a:ea typeface="Open Sans SemiBold" panose="020B0606030504020204" pitchFamily="34" charset="0"/>
                <a:cs typeface="Open Sans SemiBold" panose="020B0606030504020204" pitchFamily="34" charset="0"/>
              </a:rPr>
              <a:t>k </a:t>
            </a:r>
            <a:r>
              <a:rPr lang="en-US" altLang="x-none" sz="1800" dirty="0">
                <a:ea typeface="Open Sans" panose="020B0606030504020204" pitchFamily="34" charset="0"/>
                <a:cs typeface="Open Sans" panose="020B0606030504020204" pitchFamily="34" charset="0"/>
              </a:rPr>
              <a:t>hues of your image. It is used mainly for printing purposes, and the less actual printing is done nowadays by publishers, the less important CMYK has become for authors</a:t>
            </a:r>
          </a:p>
        </p:txBody>
      </p:sp>
      <p:grpSp>
        <p:nvGrpSpPr>
          <p:cNvPr id="4" name="Gruppieren 3">
            <a:extLst>
              <a:ext uri="{FF2B5EF4-FFF2-40B4-BE49-F238E27FC236}">
                <a16:creationId xmlns:a16="http://schemas.microsoft.com/office/drawing/2014/main" id="{55836035-D589-D946-A1CD-8ACF9CE65795}"/>
              </a:ext>
            </a:extLst>
          </p:cNvPr>
          <p:cNvGrpSpPr/>
          <p:nvPr/>
        </p:nvGrpSpPr>
        <p:grpSpPr>
          <a:xfrm rot="10800000">
            <a:off x="10318279" y="1828799"/>
            <a:ext cx="864002" cy="864000"/>
            <a:chOff x="10318279" y="1828799"/>
            <a:chExt cx="864002" cy="864000"/>
          </a:xfrm>
        </p:grpSpPr>
        <p:sp>
          <p:nvSpPr>
            <p:cNvPr id="2" name="Rechteck 1">
              <a:extLst>
                <a:ext uri="{FF2B5EF4-FFF2-40B4-BE49-F238E27FC236}">
                  <a16:creationId xmlns:a16="http://schemas.microsoft.com/office/drawing/2014/main" id="{7981FF83-30EA-1348-A35A-239EAC17E311}"/>
                </a:ext>
              </a:extLst>
            </p:cNvPr>
            <p:cNvSpPr/>
            <p:nvPr/>
          </p:nvSpPr>
          <p:spPr>
            <a:xfrm>
              <a:off x="10318279" y="1828799"/>
              <a:ext cx="432000" cy="432000"/>
            </a:xfrm>
            <a:prstGeom prst="rect">
              <a:avLst/>
            </a:prstGeom>
            <a:solidFill>
              <a:srgbClr val="0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5" name="Rechteck 4">
              <a:extLst>
                <a:ext uri="{FF2B5EF4-FFF2-40B4-BE49-F238E27FC236}">
                  <a16:creationId xmlns:a16="http://schemas.microsoft.com/office/drawing/2014/main" id="{34871D6E-295B-EC4A-BA4A-4966E2133214}"/>
                </a:ext>
              </a:extLst>
            </p:cNvPr>
            <p:cNvSpPr/>
            <p:nvPr/>
          </p:nvSpPr>
          <p:spPr>
            <a:xfrm>
              <a:off x="10750281" y="1828799"/>
              <a:ext cx="432000" cy="432000"/>
            </a:xfrm>
            <a:prstGeom prst="rect">
              <a:avLst/>
            </a:prstGeom>
            <a:solidFill>
              <a:srgbClr val="555555"/>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6" name="Rechteck 5">
              <a:extLst>
                <a:ext uri="{FF2B5EF4-FFF2-40B4-BE49-F238E27FC236}">
                  <a16:creationId xmlns:a16="http://schemas.microsoft.com/office/drawing/2014/main" id="{A14C1923-B4E2-F146-B40A-D245BB64CF72}"/>
                </a:ext>
              </a:extLst>
            </p:cNvPr>
            <p:cNvSpPr/>
            <p:nvPr/>
          </p:nvSpPr>
          <p:spPr>
            <a:xfrm>
              <a:off x="10318281" y="2260799"/>
              <a:ext cx="432000" cy="432000"/>
            </a:xfrm>
            <a:prstGeom prst="rect">
              <a:avLst/>
            </a:prstGeom>
            <a:solidFill>
              <a:srgbClr val="AAAAAA"/>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7" name="Rechteck 6">
              <a:extLst>
                <a:ext uri="{FF2B5EF4-FFF2-40B4-BE49-F238E27FC236}">
                  <a16:creationId xmlns:a16="http://schemas.microsoft.com/office/drawing/2014/main" id="{A3428319-8C57-704F-8A51-FE823C6BD773}"/>
                </a:ext>
              </a:extLst>
            </p:cNvPr>
            <p:cNvSpPr/>
            <p:nvPr/>
          </p:nvSpPr>
          <p:spPr>
            <a:xfrm>
              <a:off x="10750280" y="2260799"/>
              <a:ext cx="432000" cy="432000"/>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grpSp>
        <p:nvGrpSpPr>
          <p:cNvPr id="9" name="Gruppieren 8">
            <a:extLst>
              <a:ext uri="{FF2B5EF4-FFF2-40B4-BE49-F238E27FC236}">
                <a16:creationId xmlns:a16="http://schemas.microsoft.com/office/drawing/2014/main" id="{DB3DFBD0-1B14-B940-A6A6-1DC40B19C0C4}"/>
              </a:ext>
            </a:extLst>
          </p:cNvPr>
          <p:cNvGrpSpPr/>
          <p:nvPr/>
        </p:nvGrpSpPr>
        <p:grpSpPr>
          <a:xfrm rot="10800000">
            <a:off x="10317133" y="3268395"/>
            <a:ext cx="864002" cy="864000"/>
            <a:chOff x="10318279" y="1828799"/>
            <a:chExt cx="864002" cy="864000"/>
          </a:xfrm>
        </p:grpSpPr>
        <p:sp>
          <p:nvSpPr>
            <p:cNvPr id="10" name="Rechteck 9">
              <a:extLst>
                <a:ext uri="{FF2B5EF4-FFF2-40B4-BE49-F238E27FC236}">
                  <a16:creationId xmlns:a16="http://schemas.microsoft.com/office/drawing/2014/main" id="{19259187-4DD9-4846-ACE5-6EE959A0ADB5}"/>
                </a:ext>
              </a:extLst>
            </p:cNvPr>
            <p:cNvSpPr/>
            <p:nvPr/>
          </p:nvSpPr>
          <p:spPr>
            <a:xfrm>
              <a:off x="10318279" y="1828799"/>
              <a:ext cx="432000" cy="432000"/>
            </a:xfrm>
            <a:prstGeom prst="rect">
              <a:avLst/>
            </a:prstGeom>
            <a:solidFill>
              <a:srgbClr val="0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1" name="Rechteck 10">
              <a:extLst>
                <a:ext uri="{FF2B5EF4-FFF2-40B4-BE49-F238E27FC236}">
                  <a16:creationId xmlns:a16="http://schemas.microsoft.com/office/drawing/2014/main" id="{BEC5DF5A-8E49-6B4F-AD52-AE2EEC61C2B4}"/>
                </a:ext>
              </a:extLst>
            </p:cNvPr>
            <p:cNvSpPr/>
            <p:nvPr/>
          </p:nvSpPr>
          <p:spPr>
            <a:xfrm>
              <a:off x="10750281" y="1828799"/>
              <a:ext cx="432000" cy="432000"/>
            </a:xfrm>
            <a:prstGeom prst="rect">
              <a:avLst/>
            </a:prstGeom>
            <a:solidFill>
              <a:srgbClr val="0000FF"/>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2" name="Rechteck 11">
              <a:extLst>
                <a:ext uri="{FF2B5EF4-FFF2-40B4-BE49-F238E27FC236}">
                  <a16:creationId xmlns:a16="http://schemas.microsoft.com/office/drawing/2014/main" id="{2461C681-4F4D-2B43-949B-7957E0B61C3A}"/>
                </a:ext>
              </a:extLst>
            </p:cNvPr>
            <p:cNvSpPr/>
            <p:nvPr/>
          </p:nvSpPr>
          <p:spPr>
            <a:xfrm>
              <a:off x="10318281" y="2260799"/>
              <a:ext cx="432000" cy="432000"/>
            </a:xfrm>
            <a:prstGeom prst="rect">
              <a:avLst/>
            </a:prstGeom>
            <a:solidFill>
              <a:srgbClr val="00FF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3" name="Rechteck 12">
              <a:extLst>
                <a:ext uri="{FF2B5EF4-FFF2-40B4-BE49-F238E27FC236}">
                  <a16:creationId xmlns:a16="http://schemas.microsoft.com/office/drawing/2014/main" id="{66FF9A3E-8A6A-0E48-8DA6-53F5684B3572}"/>
                </a:ext>
              </a:extLst>
            </p:cNvPr>
            <p:cNvSpPr/>
            <p:nvPr/>
          </p:nvSpPr>
          <p:spPr>
            <a:xfrm>
              <a:off x="10750280" y="2260799"/>
              <a:ext cx="432000" cy="432000"/>
            </a:xfrm>
            <a:prstGeom prst="rect">
              <a:avLst/>
            </a:prstGeom>
            <a:solidFill>
              <a:srgbClr val="FF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grpSp>
        <p:nvGrpSpPr>
          <p:cNvPr id="14" name="Gruppieren 13">
            <a:extLst>
              <a:ext uri="{FF2B5EF4-FFF2-40B4-BE49-F238E27FC236}">
                <a16:creationId xmlns:a16="http://schemas.microsoft.com/office/drawing/2014/main" id="{2C70235E-C62C-E548-B9BA-FB58B1D2E35A}"/>
              </a:ext>
            </a:extLst>
          </p:cNvPr>
          <p:cNvGrpSpPr/>
          <p:nvPr/>
        </p:nvGrpSpPr>
        <p:grpSpPr>
          <a:xfrm rot="10800000">
            <a:off x="10317133" y="4707991"/>
            <a:ext cx="864002" cy="864000"/>
            <a:chOff x="10318279" y="1828799"/>
            <a:chExt cx="864002" cy="864000"/>
          </a:xfrm>
        </p:grpSpPr>
        <p:sp>
          <p:nvSpPr>
            <p:cNvPr id="15" name="Rechteck 14">
              <a:extLst>
                <a:ext uri="{FF2B5EF4-FFF2-40B4-BE49-F238E27FC236}">
                  <a16:creationId xmlns:a16="http://schemas.microsoft.com/office/drawing/2014/main" id="{BADB37FE-3CC9-B34A-B2D7-9C7AE7093398}"/>
                </a:ext>
              </a:extLst>
            </p:cNvPr>
            <p:cNvSpPr/>
            <p:nvPr/>
          </p:nvSpPr>
          <p:spPr>
            <a:xfrm>
              <a:off x="10318279" y="1828799"/>
              <a:ext cx="432000" cy="432000"/>
            </a:xfrm>
            <a:prstGeom prst="rect">
              <a:avLst/>
            </a:prstGeom>
            <a:solidFill>
              <a:srgbClr val="0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6" name="Rechteck 15">
              <a:extLst>
                <a:ext uri="{FF2B5EF4-FFF2-40B4-BE49-F238E27FC236}">
                  <a16:creationId xmlns:a16="http://schemas.microsoft.com/office/drawing/2014/main" id="{D41E0036-E345-4D49-BEA7-048E0E1C5226}"/>
                </a:ext>
              </a:extLst>
            </p:cNvPr>
            <p:cNvSpPr/>
            <p:nvPr/>
          </p:nvSpPr>
          <p:spPr>
            <a:xfrm>
              <a:off x="10750281" y="1828799"/>
              <a:ext cx="432000" cy="432000"/>
            </a:xfrm>
            <a:prstGeom prst="rect">
              <a:avLst/>
            </a:prstGeom>
            <a:solidFill>
              <a:srgbClr val="FFFF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7" name="Rechteck 16">
              <a:extLst>
                <a:ext uri="{FF2B5EF4-FFF2-40B4-BE49-F238E27FC236}">
                  <a16:creationId xmlns:a16="http://schemas.microsoft.com/office/drawing/2014/main" id="{1F7D1D0F-126B-F24B-8592-8542FCD4E31E}"/>
                </a:ext>
              </a:extLst>
            </p:cNvPr>
            <p:cNvSpPr/>
            <p:nvPr/>
          </p:nvSpPr>
          <p:spPr>
            <a:xfrm>
              <a:off x="10318281" y="2260799"/>
              <a:ext cx="432000" cy="432000"/>
            </a:xfrm>
            <a:prstGeom prst="rect">
              <a:avLst/>
            </a:prstGeom>
            <a:solidFill>
              <a:srgbClr val="FF00FF"/>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8" name="Rechteck 17">
              <a:extLst>
                <a:ext uri="{FF2B5EF4-FFF2-40B4-BE49-F238E27FC236}">
                  <a16:creationId xmlns:a16="http://schemas.microsoft.com/office/drawing/2014/main" id="{15A356AC-448C-EE49-A316-3522E6082853}"/>
                </a:ext>
              </a:extLst>
            </p:cNvPr>
            <p:cNvSpPr/>
            <p:nvPr/>
          </p:nvSpPr>
          <p:spPr>
            <a:xfrm>
              <a:off x="10750280" y="2260799"/>
              <a:ext cx="432000" cy="432000"/>
            </a:xfrm>
            <a:prstGeom prst="rect">
              <a:avLst/>
            </a:prstGeom>
            <a:solidFill>
              <a:srgbClr val="00FFFF"/>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spTree>
    <p:custDataLst>
      <p:tags r:id="rId1"/>
    </p:custDataLst>
    <p:extLst>
      <p:ext uri="{BB962C8B-B14F-4D97-AF65-F5344CB8AC3E}">
        <p14:creationId xmlns:p14="http://schemas.microsoft.com/office/powerpoint/2010/main" val="2597403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a:t>Standard image formats and sizes</a:t>
            </a:r>
            <a:br>
              <a:rPr lang="de-DE"/>
            </a:br>
            <a:r>
              <a:rPr lang="de-DE" b="0"/>
              <a:t>Image sizing and resolution</a:t>
            </a:r>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09" y="1484313"/>
            <a:ext cx="7479582" cy="4344987"/>
          </a:xfrm>
        </p:spPr>
        <p:txBody>
          <a:bodyPr/>
          <a:lstStyle/>
          <a:p>
            <a:pPr marL="12700" indent="-12700"/>
            <a:r>
              <a:rPr lang="en-US" altLang="x-none" sz="1800" b="1" dirty="0">
                <a:ea typeface="Open Sans" panose="020B0606030504020204" pitchFamily="34" charset="0"/>
                <a:cs typeface="Open Sans" panose="020B0606030504020204" pitchFamily="34" charset="0"/>
              </a:rPr>
              <a:t>Sizing/resolution requirements differ not much across publishers</a:t>
            </a:r>
          </a:p>
          <a:p>
            <a:pPr marL="12700" indent="-12700"/>
            <a:r>
              <a:rPr lang="en-US" altLang="x-none" sz="1800" dirty="0">
                <a:ea typeface="Open Sans" panose="020B0606030504020204" pitchFamily="34" charset="0"/>
                <a:cs typeface="Open Sans" panose="020B0606030504020204" pitchFamily="34" charset="0"/>
              </a:rPr>
              <a:t>Consider whether your figure is best presented in one-column or full-page width</a:t>
            </a:r>
          </a:p>
          <a:p>
            <a:pPr marL="407988" lvl="1" indent="-395288"/>
            <a:r>
              <a:rPr lang="en-US" altLang="x-none" sz="1800" dirty="0">
                <a:ea typeface="Open Sans" panose="020B0606030504020204" pitchFamily="34" charset="0"/>
                <a:cs typeface="Open Sans" panose="020B0606030504020204" pitchFamily="34" charset="0"/>
              </a:rPr>
              <a:t>one-columns width is usually around 90 mm</a:t>
            </a:r>
          </a:p>
          <a:p>
            <a:pPr marL="407988" lvl="1" indent="-395288"/>
            <a:r>
              <a:rPr lang="en-US" altLang="x-none" sz="1800" dirty="0">
                <a:ea typeface="Open Sans" panose="020B0606030504020204" pitchFamily="34" charset="0"/>
                <a:cs typeface="Open Sans" panose="020B0606030504020204" pitchFamily="34" charset="0"/>
              </a:rPr>
              <a:t>full-page width is usually between 180 and 190 mm</a:t>
            </a:r>
          </a:p>
          <a:p>
            <a:pPr marL="12046" indent="-395288"/>
            <a:r>
              <a:rPr lang="en-US" altLang="x-none" sz="1800" dirty="0">
                <a:ea typeface="Open Sans" panose="020B0606030504020204" pitchFamily="34" charset="0"/>
                <a:cs typeface="Open Sans" panose="020B0606030504020204" pitchFamily="34" charset="0"/>
              </a:rPr>
              <a:t>In any case, your raster images (mostly *.</a:t>
            </a:r>
            <a:r>
              <a:rPr lang="en-US" altLang="x-none" sz="1800" dirty="0" err="1">
                <a:ea typeface="Open Sans" panose="020B0606030504020204" pitchFamily="34" charset="0"/>
                <a:cs typeface="Open Sans" panose="020B0606030504020204" pitchFamily="34" charset="0"/>
              </a:rPr>
              <a:t>tif</a:t>
            </a:r>
            <a:r>
              <a:rPr lang="en-US" altLang="x-none" sz="1800" dirty="0">
                <a:ea typeface="Open Sans" panose="020B0606030504020204" pitchFamily="34" charset="0"/>
                <a:cs typeface="Open Sans" panose="020B0606030504020204" pitchFamily="34" charset="0"/>
              </a:rPr>
              <a:t> with LZW compression, *.jpg is sometimes accepted) should have a resolution of ≥ 300 dpi</a:t>
            </a:r>
          </a:p>
          <a:p>
            <a:pPr marL="12046" indent="-395288"/>
            <a:r>
              <a:rPr lang="en-US" altLang="x-none" sz="1800" dirty="0">
                <a:ea typeface="Open Sans" panose="020B0606030504020204" pitchFamily="34" charset="0"/>
                <a:cs typeface="Open Sans" panose="020B0606030504020204" pitchFamily="34" charset="0"/>
              </a:rPr>
              <a:t>Make sure to strictly adhere to journal standards, here a few examples</a:t>
            </a:r>
          </a:p>
          <a:p>
            <a:pPr marL="407988" lvl="1" indent="-395288"/>
            <a:r>
              <a:rPr lang="en-US" altLang="x-none" sz="1800" dirty="0">
                <a:ea typeface="Open Sans" panose="020B0606030504020204" pitchFamily="34" charset="0"/>
                <a:cs typeface="Open Sans" panose="020B0606030504020204" pitchFamily="34" charset="0"/>
                <a:hlinkClick r:id="rId3"/>
              </a:rPr>
              <a:t>Frontiers</a:t>
            </a:r>
            <a:endParaRPr lang="en-US" altLang="x-none" sz="1800" dirty="0">
              <a:ea typeface="Open Sans" panose="020B0606030504020204" pitchFamily="34" charset="0"/>
              <a:cs typeface="Open Sans" panose="020B0606030504020204" pitchFamily="34" charset="0"/>
            </a:endParaRPr>
          </a:p>
          <a:p>
            <a:pPr marL="407988" lvl="1" indent="-395288"/>
            <a:r>
              <a:rPr lang="en-US" altLang="x-none" sz="1800" dirty="0">
                <a:ea typeface="Open Sans" panose="020B0606030504020204" pitchFamily="34" charset="0"/>
                <a:cs typeface="Open Sans" panose="020B0606030504020204" pitchFamily="34" charset="0"/>
                <a:hlinkClick r:id="rId4"/>
              </a:rPr>
              <a:t>PLoS</a:t>
            </a:r>
            <a:endParaRPr lang="en-US" altLang="x-none" sz="1800" dirty="0">
              <a:ea typeface="Open Sans" panose="020B0606030504020204" pitchFamily="34" charset="0"/>
              <a:cs typeface="Open Sans" panose="020B0606030504020204" pitchFamily="34" charset="0"/>
            </a:endParaRPr>
          </a:p>
          <a:p>
            <a:pPr marL="407988" lvl="1" indent="-395288"/>
            <a:r>
              <a:rPr lang="en-US" altLang="x-none" sz="1800" dirty="0">
                <a:ea typeface="Open Sans" panose="020B0606030504020204" pitchFamily="34" charset="0"/>
                <a:cs typeface="Open Sans" panose="020B0606030504020204" pitchFamily="34" charset="0"/>
                <a:hlinkClick r:id="rId5"/>
              </a:rPr>
              <a:t>Elsevier</a:t>
            </a:r>
            <a:endParaRPr lang="en-US" altLang="x-none" sz="1800" dirty="0">
              <a:ea typeface="Open Sans" panose="020B0606030504020204" pitchFamily="34" charset="0"/>
              <a:cs typeface="Open Sans" panose="020B0606030504020204" pitchFamily="34" charset="0"/>
            </a:endParaRPr>
          </a:p>
          <a:p>
            <a:pPr marL="407988" lvl="1" indent="-395288"/>
            <a:r>
              <a:rPr lang="en-US" altLang="x-none" sz="1800" dirty="0">
                <a:ea typeface="Open Sans" panose="020B0606030504020204" pitchFamily="34" charset="0"/>
                <a:cs typeface="Open Sans" panose="020B0606030504020204" pitchFamily="34" charset="0"/>
                <a:hlinkClick r:id="rId6"/>
              </a:rPr>
              <a:t>Nature</a:t>
            </a:r>
            <a:endParaRPr lang="en-US" altLang="x-none" sz="1800" dirty="0">
              <a:ea typeface="Open Sans" panose="020B0606030504020204" pitchFamily="34" charset="0"/>
              <a:cs typeface="Open Sans" panose="020B0606030504020204" pitchFamily="34" charset="0"/>
            </a:endParaRPr>
          </a:p>
          <a:p>
            <a:pPr marL="12700" indent="-12700"/>
            <a:r>
              <a:rPr lang="en-US" altLang="x-none" sz="1800" dirty="0">
                <a:ea typeface="Open Sans" panose="020B0606030504020204" pitchFamily="34" charset="0"/>
                <a:cs typeface="Open Sans" panose="020B0606030504020204" pitchFamily="34" charset="0"/>
              </a:rPr>
              <a:t>The latter link is especially recommended</a:t>
            </a:r>
          </a:p>
        </p:txBody>
      </p:sp>
      <p:pic>
        <p:nvPicPr>
          <p:cNvPr id="3074" name="Picture 2" descr="Artwork sizing examples">
            <a:extLst>
              <a:ext uri="{FF2B5EF4-FFF2-40B4-BE49-F238E27FC236}">
                <a16:creationId xmlns:a16="http://schemas.microsoft.com/office/drawing/2014/main" id="{016AFC85-A26D-664F-BB51-9A3469771E7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409711" y="1484312"/>
            <a:ext cx="3101109" cy="4370895"/>
          </a:xfrm>
          <a:prstGeom prst="rect">
            <a:avLst/>
          </a:prstGeom>
          <a:noFill/>
          <a:extLst>
            <a:ext uri="{909E8E84-426E-40DD-AFC4-6F175D3DCCD1}">
              <a14:hiddenFill xmlns:a14="http://schemas.microsoft.com/office/drawing/2010/main">
                <a:solidFill>
                  <a:srgbClr val="FFFFFF"/>
                </a:solidFill>
              </a14:hiddenFill>
            </a:ext>
          </a:extLst>
        </p:spPr>
      </p:pic>
      <p:sp>
        <p:nvSpPr>
          <p:cNvPr id="14" name="Textfeld 13">
            <a:extLst>
              <a:ext uri="{FF2B5EF4-FFF2-40B4-BE49-F238E27FC236}">
                <a16:creationId xmlns:a16="http://schemas.microsoft.com/office/drawing/2014/main" id="{760B7525-859D-FB48-B16C-053771E566C9}"/>
              </a:ext>
            </a:extLst>
          </p:cNvPr>
          <p:cNvSpPr txBox="1"/>
          <p:nvPr/>
        </p:nvSpPr>
        <p:spPr>
          <a:xfrm rot="16200000">
            <a:off x="9444000" y="3498923"/>
            <a:ext cx="4370895" cy="230832"/>
          </a:xfrm>
          <a:prstGeom prst="rect">
            <a:avLst/>
          </a:prstGeom>
          <a:noFill/>
        </p:spPr>
        <p:txBody>
          <a:bodyPr wrap="square" rtlCol="0" anchor="ctr">
            <a:spAutoFit/>
          </a:bodyPr>
          <a:lstStyle/>
          <a:p>
            <a:pPr algn="r"/>
            <a:r>
              <a:rPr lang="de-DE" sz="900">
                <a:solidFill>
                  <a:schemeClr val="bg1">
                    <a:lumMod val="75000"/>
                  </a:schemeClr>
                </a:solidFill>
                <a:latin typeface="Open Sans Condensed" panose="020B0606030504020204" pitchFamily="34" charset="0"/>
                <a:ea typeface="Open Sans Condensed" panose="020B0606030504020204" pitchFamily="34" charset="0"/>
                <a:cs typeface="Open Sans Condensed" panose="020B0606030504020204" pitchFamily="34" charset="0"/>
              </a:rPr>
              <a:t>https://www.elsevier.com/authors/policies-and-guidelines/artwork-and-media-instructions/artwork-sizing</a:t>
            </a:r>
          </a:p>
        </p:txBody>
      </p:sp>
    </p:spTree>
    <p:custDataLst>
      <p:tags r:id="rId1"/>
    </p:custDataLst>
    <p:extLst>
      <p:ext uri="{BB962C8B-B14F-4D97-AF65-F5344CB8AC3E}">
        <p14:creationId xmlns:p14="http://schemas.microsoft.com/office/powerpoint/2010/main" val="3492100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uppieren 21">
            <a:extLst>
              <a:ext uri="{FF2B5EF4-FFF2-40B4-BE49-F238E27FC236}">
                <a16:creationId xmlns:a16="http://schemas.microsoft.com/office/drawing/2014/main" id="{16A04871-8E82-4843-A25C-6281D65815F0}"/>
              </a:ext>
            </a:extLst>
          </p:cNvPr>
          <p:cNvGrpSpPr/>
          <p:nvPr/>
        </p:nvGrpSpPr>
        <p:grpSpPr>
          <a:xfrm>
            <a:off x="8220072" y="286871"/>
            <a:ext cx="3244292" cy="5674136"/>
            <a:chOff x="8220072" y="286871"/>
            <a:chExt cx="3244292" cy="5674136"/>
          </a:xfrm>
        </p:grpSpPr>
        <p:sp>
          <p:nvSpPr>
            <p:cNvPr id="12" name="Rechteck 11">
              <a:extLst>
                <a:ext uri="{FF2B5EF4-FFF2-40B4-BE49-F238E27FC236}">
                  <a16:creationId xmlns:a16="http://schemas.microsoft.com/office/drawing/2014/main" id="{43B71143-843F-6742-9A6F-0F4BD36C28CA}"/>
                </a:ext>
              </a:extLst>
            </p:cNvPr>
            <p:cNvSpPr/>
            <p:nvPr/>
          </p:nvSpPr>
          <p:spPr>
            <a:xfrm>
              <a:off x="8224364" y="286871"/>
              <a:ext cx="3240000" cy="1204912"/>
            </a:xfrm>
            <a:prstGeom prst="rect">
              <a:avLst/>
            </a:prstGeom>
          </p:spPr>
          <p:txBody>
            <a:bodyPr lIns="0" rIns="0">
              <a:normAutofit fontScale="70000" lnSpcReduction="20000"/>
            </a:bodyPr>
            <a:lstStyle/>
            <a:p>
              <a:pPr algn="just"/>
              <a:r>
                <a:rPr lang="de-DE" dirty="0" err="1">
                  <a:solidFill>
                    <a:srgbClr val="202122"/>
                  </a:solidFill>
                  <a:latin typeface="Minion Pro" panose="02040503050201020203" pitchFamily="18" charset="0"/>
                </a:rPr>
                <a:t>Lorem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ipsum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dolor</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sit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amet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consectetur</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adipisici</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elit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sed</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eiusmod</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tempor</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incidunt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ut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labore</a:t>
              </a:r>
              <a:r>
                <a:rPr lang="de-DE" dirty="0">
                  <a:solidFill>
                    <a:srgbClr val="202122"/>
                  </a:solidFill>
                  <a:latin typeface="Minion Pro" panose="02040503050201020203" pitchFamily="18" charset="0"/>
                </a:rPr>
                <a:t> et </a:t>
              </a:r>
              <a:r>
                <a:rPr lang="de-DE" dirty="0" err="1">
                  <a:solidFill>
                    <a:srgbClr val="202122"/>
                  </a:solidFill>
                  <a:latin typeface="Minion Pro" panose="02040503050201020203" pitchFamily="18" charset="0"/>
                </a:rPr>
                <a:t>dolore</a:t>
              </a:r>
              <a:r>
                <a:rPr lang="de-DE" dirty="0">
                  <a:solidFill>
                    <a:srgbClr val="202122"/>
                  </a:solidFill>
                  <a:latin typeface="Minion Pro" panose="02040503050201020203" pitchFamily="18" charset="0"/>
                </a:rPr>
                <a:t> magna </a:t>
              </a:r>
              <a:r>
                <a:rPr lang="de-DE" dirty="0" err="1">
                  <a:solidFill>
                    <a:srgbClr val="202122"/>
                  </a:solidFill>
                  <a:latin typeface="Minion Pro" panose="02040503050201020203" pitchFamily="18" charset="0"/>
                </a:rPr>
                <a:t>aliqua</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Ut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enim</a:t>
              </a:r>
              <a:r>
                <a:rPr lang="de-DE" dirty="0">
                  <a:solidFill>
                    <a:srgbClr val="202122"/>
                  </a:solidFill>
                  <a:latin typeface="Minion Pro" panose="02040503050201020203" pitchFamily="18" charset="0"/>
                </a:rPr>
                <a:t> ad minim </a:t>
              </a:r>
              <a:r>
                <a:rPr lang="de-DE" dirty="0" err="1">
                  <a:solidFill>
                    <a:srgbClr val="202122"/>
                  </a:solidFill>
                  <a:latin typeface="Minion Pro" panose="02040503050201020203" pitchFamily="18" charset="0"/>
                </a:rPr>
                <a:t>veniam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quis</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nostrud</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exercitation</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ullamco</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laboris</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nisi</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ut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aliquid</a:t>
              </a:r>
              <a:r>
                <a:rPr lang="de-DE" dirty="0">
                  <a:solidFill>
                    <a:srgbClr val="202122"/>
                  </a:solidFill>
                  <a:latin typeface="Minion Pro" panose="02040503050201020203" pitchFamily="18" charset="0"/>
                </a:rPr>
                <a:t> ex </a:t>
              </a:r>
              <a:r>
                <a:rPr lang="de-DE" dirty="0" err="1">
                  <a:solidFill>
                    <a:srgbClr val="202122"/>
                  </a:solidFill>
                  <a:latin typeface="Minion Pro" panose="02040503050201020203" pitchFamily="18" charset="0"/>
                </a:rPr>
                <a:t>ea</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commodi</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consequat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Quis</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aute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iure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reprehenderit</a:t>
              </a:r>
              <a:r>
                <a:rPr lang="de-DE" dirty="0">
                  <a:solidFill>
                    <a:srgbClr val="202122"/>
                  </a:solidFill>
                  <a:latin typeface="Minion Pro" panose="02040503050201020203" pitchFamily="18" charset="0"/>
                </a:rPr>
                <a:t> in </a:t>
              </a:r>
              <a:r>
                <a:rPr lang="de-DE" dirty="0" err="1">
                  <a:solidFill>
                    <a:srgbClr val="202122"/>
                  </a:solidFill>
                  <a:latin typeface="Minion Pro" panose="02040503050201020203" pitchFamily="18" charset="0"/>
                </a:rPr>
                <a:t>voluptate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velit</a:t>
              </a:r>
              <a:r>
                <a:rPr lang="de-DE" dirty="0">
                  <a:solidFill>
                    <a:srgbClr val="202122"/>
                  </a:solidFill>
                  <a:latin typeface="Minion Pro" panose="02040503050201020203" pitchFamily="18" charset="0"/>
                </a:rPr>
                <a:t> esse </a:t>
              </a:r>
              <a:r>
                <a:rPr lang="de-DE" dirty="0" err="1">
                  <a:solidFill>
                    <a:srgbClr val="202122"/>
                  </a:solidFill>
                  <a:latin typeface="Minion Pro" panose="02040503050201020203" pitchFamily="18" charset="0"/>
                </a:rPr>
                <a:t>cillum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dolore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eu</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fugiat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nulla</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pariatur</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Excepteur</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sint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obcaecat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cupiditat</a:t>
              </a:r>
              <a:r>
                <a:rPr lang="de-DE" dirty="0">
                  <a:solidFill>
                    <a:srgbClr val="202122"/>
                  </a:solidFill>
                  <a:latin typeface="Minion Pro" panose="02040503050201020203" pitchFamily="18" charset="0"/>
                </a:rPr>
                <a:t> non </a:t>
              </a:r>
              <a:r>
                <a:rPr lang="de-DE" dirty="0" err="1">
                  <a:solidFill>
                    <a:srgbClr val="202122"/>
                  </a:solidFill>
                  <a:latin typeface="Minion Pro" panose="02040503050201020203" pitchFamily="18" charset="0"/>
                </a:rPr>
                <a:t>proident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sunt</a:t>
              </a:r>
              <a:r>
                <a:rPr lang="de-DE" dirty="0">
                  <a:solidFill>
                    <a:srgbClr val="202122"/>
                  </a:solidFill>
                  <a:latin typeface="Minion Pro" panose="02040503050201020203" pitchFamily="18" charset="0"/>
                </a:rPr>
                <a:t> in culpa </a:t>
              </a:r>
              <a:r>
                <a:rPr lang="de-DE" dirty="0" err="1">
                  <a:solidFill>
                    <a:srgbClr val="202122"/>
                  </a:solidFill>
                  <a:latin typeface="Minion Pro" panose="02040503050201020203" pitchFamily="18" charset="0"/>
                </a:rPr>
                <a:t>qui</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officia</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deserunt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mollit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anim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id</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est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laborum</a:t>
              </a:r>
              <a:r>
                <a:rPr lang="de-DE" dirty="0">
                  <a:solidFill>
                    <a:srgbClr val="202122"/>
                  </a:solidFill>
                  <a:latin typeface="Minion Pro" panose="02040503050201020203" pitchFamily="18" charset="0"/>
                </a:rPr>
                <a:t>.</a:t>
              </a:r>
              <a:endParaRPr lang="de-DE" dirty="0">
                <a:latin typeface="Minion Pro" panose="02040503050201020203" pitchFamily="18" charset="0"/>
              </a:endParaRPr>
            </a:p>
          </p:txBody>
        </p:sp>
        <p:sp>
          <p:nvSpPr>
            <p:cNvPr id="25" name="Rechteck 24">
              <a:extLst>
                <a:ext uri="{FF2B5EF4-FFF2-40B4-BE49-F238E27FC236}">
                  <a16:creationId xmlns:a16="http://schemas.microsoft.com/office/drawing/2014/main" id="{752C191A-23CF-C744-980B-6F8C48D567EF}"/>
                </a:ext>
              </a:extLst>
            </p:cNvPr>
            <p:cNvSpPr/>
            <p:nvPr/>
          </p:nvSpPr>
          <p:spPr>
            <a:xfrm>
              <a:off x="8220072" y="4756095"/>
              <a:ext cx="3240000" cy="1204912"/>
            </a:xfrm>
            <a:prstGeom prst="rect">
              <a:avLst/>
            </a:prstGeom>
          </p:spPr>
          <p:txBody>
            <a:bodyPr lIns="0" rIns="0">
              <a:normAutofit fontScale="70000" lnSpcReduction="20000"/>
            </a:bodyPr>
            <a:lstStyle/>
            <a:p>
              <a:pPr algn="just"/>
              <a:r>
                <a:rPr lang="de-DE" dirty="0">
                  <a:solidFill>
                    <a:srgbClr val="202122"/>
                  </a:solidFill>
                  <a:latin typeface="Minion Pro" panose="02040503050201020203" pitchFamily="18" charset="0"/>
                </a:rPr>
                <a:t>Duis </a:t>
              </a:r>
              <a:r>
                <a:rPr lang="de-DE" dirty="0" err="1">
                  <a:solidFill>
                    <a:srgbClr val="202122"/>
                  </a:solidFill>
                  <a:latin typeface="Minion Pro" panose="02040503050201020203" pitchFamily="18" charset="0"/>
                </a:rPr>
                <a:t>autem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vel</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eum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iriure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dolor</a:t>
              </a:r>
              <a:r>
                <a:rPr lang="de-DE" dirty="0">
                  <a:solidFill>
                    <a:srgbClr val="202122"/>
                  </a:solidFill>
                  <a:latin typeface="Minion Pro" panose="02040503050201020203" pitchFamily="18" charset="0"/>
                </a:rPr>
                <a:t> in </a:t>
              </a:r>
              <a:r>
                <a:rPr lang="de-DE" dirty="0" err="1">
                  <a:solidFill>
                    <a:srgbClr val="202122"/>
                  </a:solidFill>
                  <a:latin typeface="Minion Pro" panose="02040503050201020203" pitchFamily="18" charset="0"/>
                </a:rPr>
                <a:t>hendrerit</a:t>
              </a:r>
              <a:r>
                <a:rPr lang="de-DE" dirty="0">
                  <a:solidFill>
                    <a:srgbClr val="202122"/>
                  </a:solidFill>
                  <a:latin typeface="Minion Pro" panose="02040503050201020203" pitchFamily="18" charset="0"/>
                </a:rPr>
                <a:t> in </a:t>
              </a:r>
              <a:r>
                <a:rPr lang="de-DE" dirty="0" err="1">
                  <a:solidFill>
                    <a:srgbClr val="202122"/>
                  </a:solidFill>
                  <a:latin typeface="Minion Pro" panose="02040503050201020203" pitchFamily="18" charset="0"/>
                </a:rPr>
                <a:t>vulputate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velit</a:t>
              </a:r>
              <a:r>
                <a:rPr lang="de-DE" dirty="0">
                  <a:solidFill>
                    <a:srgbClr val="202122"/>
                  </a:solidFill>
                  <a:latin typeface="Minion Pro" panose="02040503050201020203" pitchFamily="18" charset="0"/>
                </a:rPr>
                <a:t> esse </a:t>
              </a:r>
              <a:r>
                <a:rPr lang="de-DE" dirty="0" err="1">
                  <a:solidFill>
                    <a:srgbClr val="202122"/>
                  </a:solidFill>
                  <a:latin typeface="Minion Pro" panose="02040503050201020203" pitchFamily="18" charset="0"/>
                </a:rPr>
                <a:t>molestie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consequat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vel</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illum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dolore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eu</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feugiat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nulla</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facilisis</a:t>
              </a:r>
              <a:r>
                <a:rPr lang="de-DE" dirty="0">
                  <a:solidFill>
                    <a:srgbClr val="202122"/>
                  </a:solidFill>
                  <a:latin typeface="Minion Pro" panose="02040503050201020203" pitchFamily="18" charset="0"/>
                </a:rPr>
                <a:t> at </a:t>
              </a:r>
              <a:r>
                <a:rPr lang="de-DE" dirty="0" err="1">
                  <a:solidFill>
                    <a:srgbClr val="202122"/>
                  </a:solidFill>
                  <a:latin typeface="Minion Pro" panose="02040503050201020203" pitchFamily="18" charset="0"/>
                </a:rPr>
                <a:t>vero</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eros</a:t>
              </a:r>
              <a:r>
                <a:rPr lang="de-DE" dirty="0">
                  <a:solidFill>
                    <a:srgbClr val="202122"/>
                  </a:solidFill>
                  <a:latin typeface="Minion Pro" panose="02040503050201020203" pitchFamily="18" charset="0"/>
                </a:rPr>
                <a:t> et </a:t>
              </a:r>
              <a:r>
                <a:rPr lang="de-DE" dirty="0" err="1">
                  <a:solidFill>
                    <a:srgbClr val="202122"/>
                  </a:solidFill>
                  <a:latin typeface="Minion Pro" panose="02040503050201020203" pitchFamily="18" charset="0"/>
                </a:rPr>
                <a:t>accumsan</a:t>
              </a:r>
              <a:r>
                <a:rPr lang="de-DE" dirty="0">
                  <a:solidFill>
                    <a:srgbClr val="202122"/>
                  </a:solidFill>
                  <a:latin typeface="Minion Pro" panose="02040503050201020203" pitchFamily="18" charset="0"/>
                </a:rPr>
                <a:t> et </a:t>
              </a:r>
              <a:r>
                <a:rPr lang="de-DE" dirty="0" err="1">
                  <a:solidFill>
                    <a:srgbClr val="202122"/>
                  </a:solidFill>
                  <a:latin typeface="Minion Pro" panose="02040503050201020203" pitchFamily="18" charset="0"/>
                </a:rPr>
                <a:t>iusto</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odio</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dignissim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qui</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blandit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praesent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luptatum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zzril</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delenit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augue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duis</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dolore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te</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feugait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nulla</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facilisi</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Lorem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ipsum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dolor</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sit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amet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consectetuer</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adipiscing</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elit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sed</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diam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nonummy</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nibh</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euismod</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tincidunt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ut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laoreet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dolore</a:t>
              </a:r>
              <a:r>
                <a:rPr lang="de-DE" dirty="0">
                  <a:solidFill>
                    <a:srgbClr val="202122"/>
                  </a:solidFill>
                  <a:latin typeface="Minion Pro" panose="02040503050201020203" pitchFamily="18" charset="0"/>
                </a:rPr>
                <a:t> magna </a:t>
              </a:r>
              <a:r>
                <a:rPr lang="de-DE" dirty="0" err="1">
                  <a:solidFill>
                    <a:srgbClr val="202122"/>
                  </a:solidFill>
                  <a:latin typeface="Minion Pro" panose="02040503050201020203" pitchFamily="18" charset="0"/>
                </a:rPr>
                <a:t>aliquam</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erat</a:t>
              </a:r>
              <a:r>
                <a:rPr lang="de-DE" dirty="0">
                  <a:solidFill>
                    <a:srgbClr val="202122"/>
                  </a:solidFill>
                  <a:latin typeface="Minion Pro" panose="02040503050201020203" pitchFamily="18" charset="0"/>
                </a:rPr>
                <a:t> </a:t>
              </a:r>
              <a:r>
                <a:rPr lang="de-DE" dirty="0" err="1">
                  <a:solidFill>
                    <a:srgbClr val="202122"/>
                  </a:solidFill>
                  <a:latin typeface="Minion Pro" panose="02040503050201020203" pitchFamily="18" charset="0"/>
                </a:rPr>
                <a:t>volutpat</a:t>
              </a:r>
              <a:r>
                <a:rPr lang="de-DE" dirty="0">
                  <a:solidFill>
                    <a:srgbClr val="202122"/>
                  </a:solidFill>
                  <a:latin typeface="Minion Pro" panose="02040503050201020203" pitchFamily="18" charset="0"/>
                </a:rPr>
                <a:t>.</a:t>
              </a:r>
              <a:endParaRPr lang="de-DE" dirty="0">
                <a:latin typeface="Minion Pro" panose="02040503050201020203" pitchFamily="18" charset="0"/>
              </a:endParaRPr>
            </a:p>
          </p:txBody>
        </p:sp>
      </p:grpSp>
      <p:sp>
        <p:nvSpPr>
          <p:cNvPr id="3" name="Titel 2"/>
          <p:cNvSpPr>
            <a:spLocks noGrp="1"/>
          </p:cNvSpPr>
          <p:nvPr>
            <p:ph type="title"/>
          </p:nvPr>
        </p:nvSpPr>
        <p:spPr/>
        <p:txBody>
          <a:bodyPr/>
          <a:lstStyle/>
          <a:p>
            <a:r>
              <a:rPr lang="de-DE"/>
              <a:t>Standard image formats and sizes</a:t>
            </a:r>
            <a:br>
              <a:rPr lang="de-DE"/>
            </a:br>
            <a:r>
              <a:rPr lang="de-DE" b="0"/>
              <a:t>Image sizing and resolution</a:t>
            </a:r>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09" y="1484313"/>
            <a:ext cx="7479582" cy="4344987"/>
          </a:xfrm>
        </p:spPr>
        <p:txBody>
          <a:bodyPr/>
          <a:lstStyle/>
          <a:p>
            <a:pPr marL="12700" indent="-12700">
              <a:spcAft>
                <a:spcPts val="1200"/>
              </a:spcAft>
            </a:pPr>
            <a:r>
              <a:rPr lang="en-US" altLang="x-none" sz="1800" b="1" dirty="0">
                <a:ea typeface="Open Sans" panose="020B0606030504020204" pitchFamily="34" charset="0"/>
                <a:cs typeface="Open Sans" panose="020B0606030504020204" pitchFamily="34" charset="0"/>
              </a:rPr>
              <a:t>Example for R</a:t>
            </a:r>
          </a:p>
          <a:p>
            <a:pPr>
              <a:spcBef>
                <a:spcPts val="0"/>
              </a:spcBef>
            </a:pP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function</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to</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convert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millimeters</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to</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inches</a:t>
            </a:r>
            <a:endParaRPr lang="de-DE" sz="1200" dirty="0">
              <a:solidFill>
                <a:schemeClr val="accent1"/>
              </a:solidFill>
              <a:latin typeface="Roboto Mono Light" pitchFamily="2" charset="0"/>
              <a:ea typeface="Roboto Mono Light" pitchFamily="2" charset="0"/>
            </a:endParaRPr>
          </a:p>
          <a:p>
            <a:pPr>
              <a:spcBef>
                <a:spcPts val="0"/>
              </a:spcBef>
            </a:pPr>
            <a:r>
              <a:rPr lang="de-DE" sz="1200" dirty="0">
                <a:latin typeface="Roboto Mono Light" pitchFamily="2" charset="0"/>
                <a:ea typeface="Roboto Mono Light" pitchFamily="2" charset="0"/>
              </a:rPr>
              <a:t>mm2in &lt;- </a:t>
            </a:r>
            <a:r>
              <a:rPr lang="de-DE" sz="1200" dirty="0" err="1">
                <a:latin typeface="Roboto Mono Light" pitchFamily="2" charset="0"/>
                <a:ea typeface="Roboto Mono Light" pitchFamily="2" charset="0"/>
              </a:rPr>
              <a:t>function</a:t>
            </a:r>
            <a:r>
              <a:rPr lang="de-DE" sz="1200" dirty="0">
                <a:latin typeface="Roboto Mono Light" pitchFamily="2" charset="0"/>
                <a:ea typeface="Roboto Mono Light" pitchFamily="2" charset="0"/>
              </a:rPr>
              <a:t>(mm)  { mm * .0393701 }</a:t>
            </a:r>
          </a:p>
          <a:p>
            <a:pPr>
              <a:spcBef>
                <a:spcPts val="0"/>
              </a:spcBef>
            </a:pPr>
            <a:endParaRPr lang="de-DE" sz="1200" dirty="0">
              <a:latin typeface="Roboto Mono Light" pitchFamily="2" charset="0"/>
              <a:ea typeface="Roboto Mono Light" pitchFamily="2" charset="0"/>
            </a:endParaRPr>
          </a:p>
          <a:p>
            <a:pPr>
              <a:spcBef>
                <a:spcPts val="0"/>
              </a:spcBef>
            </a:pP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generate</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data</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to</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plot</a:t>
            </a:r>
            <a:endParaRPr lang="de-DE" sz="1200" dirty="0">
              <a:solidFill>
                <a:schemeClr val="accent1"/>
              </a:solidFill>
              <a:latin typeface="Roboto Mono Light" pitchFamily="2" charset="0"/>
              <a:ea typeface="Roboto Mono Light" pitchFamily="2" charset="0"/>
            </a:endParaRPr>
          </a:p>
          <a:p>
            <a:pPr>
              <a:spcBef>
                <a:spcPts val="0"/>
              </a:spcBef>
            </a:pPr>
            <a:r>
              <a:rPr lang="de-DE" sz="1200" dirty="0" err="1">
                <a:latin typeface="Roboto Mono Light" pitchFamily="2" charset="0"/>
                <a:ea typeface="Roboto Mono Light" pitchFamily="2" charset="0"/>
              </a:rPr>
              <a:t>set.seed</a:t>
            </a:r>
            <a:r>
              <a:rPr lang="de-DE" sz="1200" dirty="0">
                <a:latin typeface="Roboto Mono Light" pitchFamily="2" charset="0"/>
                <a:ea typeface="Roboto Mono Light" pitchFamily="2" charset="0"/>
              </a:rPr>
              <a:t>(242)</a:t>
            </a:r>
          </a:p>
          <a:p>
            <a:pPr>
              <a:spcBef>
                <a:spcPts val="0"/>
              </a:spcBef>
            </a:pPr>
            <a:r>
              <a:rPr lang="de-DE" sz="1200" dirty="0">
                <a:latin typeface="Roboto Mono Light" pitchFamily="2" charset="0"/>
                <a:ea typeface="Roboto Mono Light" pitchFamily="2" charset="0"/>
              </a:rPr>
              <a:t>X = </a:t>
            </a:r>
            <a:r>
              <a:rPr lang="de-DE" sz="1200" dirty="0" err="1">
                <a:latin typeface="Roboto Mono Light" pitchFamily="2" charset="0"/>
                <a:ea typeface="Roboto Mono Light" pitchFamily="2" charset="0"/>
              </a:rPr>
              <a:t>rnorm</a:t>
            </a:r>
            <a:r>
              <a:rPr lang="de-DE" sz="1200" dirty="0">
                <a:latin typeface="Roboto Mono Light" pitchFamily="2" charset="0"/>
                <a:ea typeface="Roboto Mono Light" pitchFamily="2" charset="0"/>
              </a:rPr>
              <a:t>(100)</a:t>
            </a:r>
          </a:p>
          <a:p>
            <a:pPr>
              <a:spcBef>
                <a:spcPts val="0"/>
              </a:spcBef>
            </a:pPr>
            <a:r>
              <a:rPr lang="de-DE" sz="1200" dirty="0">
                <a:latin typeface="Roboto Mono Light" pitchFamily="2" charset="0"/>
                <a:ea typeface="Roboto Mono Light" pitchFamily="2" charset="0"/>
              </a:rPr>
              <a:t>Y = .5 * X + </a:t>
            </a:r>
            <a:r>
              <a:rPr lang="de-DE" sz="1200" dirty="0" err="1">
                <a:latin typeface="Roboto Mono Light" pitchFamily="2" charset="0"/>
                <a:ea typeface="Roboto Mono Light" pitchFamily="2" charset="0"/>
              </a:rPr>
              <a:t>rnorm</a:t>
            </a:r>
            <a:r>
              <a:rPr lang="de-DE" sz="1200" dirty="0">
                <a:latin typeface="Roboto Mono Light" pitchFamily="2" charset="0"/>
                <a:ea typeface="Roboto Mono Light" pitchFamily="2" charset="0"/>
              </a:rPr>
              <a:t>(100)</a:t>
            </a:r>
          </a:p>
          <a:p>
            <a:pPr>
              <a:spcBef>
                <a:spcPts val="0"/>
              </a:spcBef>
            </a:pPr>
            <a:endParaRPr lang="de-DE" sz="1200" dirty="0">
              <a:latin typeface="Roboto Mono Light" pitchFamily="2" charset="0"/>
              <a:ea typeface="Roboto Mono Light" pitchFamily="2" charset="0"/>
            </a:endParaRPr>
          </a:p>
          <a:p>
            <a:pPr>
              <a:spcBef>
                <a:spcPts val="0"/>
              </a:spcBef>
            </a:pP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set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plot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margins</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to</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exactly</a:t>
            </a:r>
            <a:r>
              <a:rPr lang="de-DE" sz="1200" dirty="0">
                <a:solidFill>
                  <a:schemeClr val="accent1"/>
                </a:solidFill>
                <a:latin typeface="Roboto Mono Light" pitchFamily="2" charset="0"/>
                <a:ea typeface="Roboto Mono Light" pitchFamily="2" charset="0"/>
              </a:rPr>
              <a:t> fit </a:t>
            </a:r>
            <a:r>
              <a:rPr lang="de-DE" sz="1200" dirty="0" err="1">
                <a:solidFill>
                  <a:schemeClr val="accent1"/>
                </a:solidFill>
                <a:latin typeface="Roboto Mono Light" pitchFamily="2" charset="0"/>
                <a:ea typeface="Roboto Mono Light" pitchFamily="2" charset="0"/>
              </a:rPr>
              <a:t>plot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content</a:t>
            </a:r>
            <a:r>
              <a:rPr lang="de-DE" sz="1200" dirty="0">
                <a:solidFill>
                  <a:schemeClr val="accent1"/>
                </a:solidFill>
                <a:latin typeface="Roboto Mono Light" pitchFamily="2" charset="0"/>
                <a:ea typeface="Roboto Mono Light" pitchFamily="2" charset="0"/>
              </a:rPr>
              <a:t> </a:t>
            </a:r>
          </a:p>
          <a:p>
            <a:pPr>
              <a:spcBef>
                <a:spcPts val="0"/>
              </a:spcBef>
            </a:pPr>
            <a:r>
              <a:rPr lang="de-DE" sz="1200" dirty="0">
                <a:latin typeface="Roboto Mono Light" pitchFamily="2" charset="0"/>
                <a:ea typeface="Roboto Mono Light" pitchFamily="2" charset="0"/>
              </a:rPr>
              <a:t>par(</a:t>
            </a:r>
            <a:r>
              <a:rPr lang="de-DE" sz="1200" dirty="0" err="1">
                <a:latin typeface="Roboto Mono Light" pitchFamily="2" charset="0"/>
                <a:ea typeface="Roboto Mono Light" pitchFamily="2" charset="0"/>
              </a:rPr>
              <a:t>mar</a:t>
            </a:r>
            <a:r>
              <a:rPr lang="de-DE" sz="1200" dirty="0">
                <a:latin typeface="Roboto Mono Light" pitchFamily="2" charset="0"/>
                <a:ea typeface="Roboto Mono Light" pitchFamily="2" charset="0"/>
              </a:rPr>
              <a:t>=c(4, 4, 0.1, 0.1))</a:t>
            </a:r>
          </a:p>
          <a:p>
            <a:pPr>
              <a:spcBef>
                <a:spcPts val="0"/>
              </a:spcBef>
            </a:pPr>
            <a:endParaRPr lang="de-DE" sz="1200" dirty="0">
              <a:latin typeface="Roboto Mono Light" pitchFamily="2" charset="0"/>
              <a:ea typeface="Roboto Mono Light" pitchFamily="2" charset="0"/>
            </a:endParaRPr>
          </a:p>
          <a:p>
            <a:pPr>
              <a:spcBef>
                <a:spcPts val="0"/>
              </a:spcBef>
            </a:pP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scatterplot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of</a:t>
            </a:r>
            <a:r>
              <a:rPr lang="de-DE" sz="1200" dirty="0">
                <a:solidFill>
                  <a:schemeClr val="accent1"/>
                </a:solidFill>
                <a:latin typeface="Roboto Mono Light" pitchFamily="2" charset="0"/>
                <a:ea typeface="Roboto Mono Light" pitchFamily="2" charset="0"/>
              </a:rPr>
              <a:t> X </a:t>
            </a:r>
            <a:r>
              <a:rPr lang="de-DE" sz="1200" dirty="0" err="1">
                <a:solidFill>
                  <a:schemeClr val="accent1"/>
                </a:solidFill>
                <a:latin typeface="Roboto Mono Light" pitchFamily="2" charset="0"/>
                <a:ea typeface="Roboto Mono Light" pitchFamily="2" charset="0"/>
              </a:rPr>
              <a:t>and</a:t>
            </a:r>
            <a:r>
              <a:rPr lang="de-DE" sz="1200" dirty="0">
                <a:solidFill>
                  <a:schemeClr val="accent1"/>
                </a:solidFill>
                <a:latin typeface="Roboto Mono Light" pitchFamily="2" charset="0"/>
                <a:ea typeface="Roboto Mono Light" pitchFamily="2" charset="0"/>
              </a:rPr>
              <a:t> Y </a:t>
            </a:r>
            <a:r>
              <a:rPr lang="de-DE" sz="1200" dirty="0" err="1">
                <a:solidFill>
                  <a:schemeClr val="accent1"/>
                </a:solidFill>
                <a:latin typeface="Roboto Mono Light" pitchFamily="2" charset="0"/>
                <a:ea typeface="Roboto Mono Light" pitchFamily="2" charset="0"/>
              </a:rPr>
              <a:t>with</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regression</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line</a:t>
            </a:r>
            <a:endParaRPr lang="de-DE" sz="1200" dirty="0">
              <a:solidFill>
                <a:schemeClr val="accent1"/>
              </a:solidFill>
              <a:latin typeface="Roboto Mono Light" pitchFamily="2" charset="0"/>
              <a:ea typeface="Roboto Mono Light" pitchFamily="2" charset="0"/>
            </a:endParaRPr>
          </a:p>
          <a:p>
            <a:pPr>
              <a:spcBef>
                <a:spcPts val="0"/>
              </a:spcBef>
            </a:pPr>
            <a:r>
              <a:rPr lang="de-DE" sz="1200" dirty="0" err="1">
                <a:latin typeface="Roboto Mono Light" pitchFamily="2" charset="0"/>
                <a:ea typeface="Roboto Mono Light" pitchFamily="2" charset="0"/>
              </a:rPr>
              <a:t>plot</a:t>
            </a:r>
            <a:r>
              <a:rPr lang="de-DE" sz="1200" dirty="0">
                <a:latin typeface="Roboto Mono Light" pitchFamily="2" charset="0"/>
                <a:ea typeface="Roboto Mono Light" pitchFamily="2" charset="0"/>
              </a:rPr>
              <a:t>(X, Y, </a:t>
            </a:r>
            <a:r>
              <a:rPr lang="de-DE" sz="1200" dirty="0" err="1">
                <a:latin typeface="Roboto Mono Light" pitchFamily="2" charset="0"/>
                <a:ea typeface="Roboto Mono Light" pitchFamily="2" charset="0"/>
              </a:rPr>
              <a:t>xlim</a:t>
            </a:r>
            <a:r>
              <a:rPr lang="de-DE" sz="1200" dirty="0">
                <a:latin typeface="Roboto Mono Light" pitchFamily="2" charset="0"/>
                <a:ea typeface="Roboto Mono Light" pitchFamily="2" charset="0"/>
              </a:rPr>
              <a:t> = c(-3, 3), </a:t>
            </a:r>
            <a:r>
              <a:rPr lang="de-DE" sz="1200" dirty="0" err="1">
                <a:latin typeface="Roboto Mono Light" pitchFamily="2" charset="0"/>
                <a:ea typeface="Roboto Mono Light" pitchFamily="2" charset="0"/>
              </a:rPr>
              <a:t>ylim</a:t>
            </a:r>
            <a:r>
              <a:rPr lang="de-DE" sz="1200" dirty="0">
                <a:latin typeface="Roboto Mono Light" pitchFamily="2" charset="0"/>
                <a:ea typeface="Roboto Mono Light" pitchFamily="2" charset="0"/>
              </a:rPr>
              <a:t> = c(-3, 3), </a:t>
            </a:r>
            <a:r>
              <a:rPr lang="de-DE" sz="1200" dirty="0" err="1">
                <a:latin typeface="Roboto Mono Light" pitchFamily="2" charset="0"/>
                <a:ea typeface="Roboto Mono Light" pitchFamily="2" charset="0"/>
              </a:rPr>
              <a:t>cex</a:t>
            </a:r>
            <a:r>
              <a:rPr lang="de-DE" sz="1200" dirty="0">
                <a:latin typeface="Roboto Mono Light" pitchFamily="2" charset="0"/>
                <a:ea typeface="Roboto Mono Light" pitchFamily="2" charset="0"/>
              </a:rPr>
              <a:t> = .8, las = 1)</a:t>
            </a:r>
          </a:p>
          <a:p>
            <a:pPr>
              <a:spcBef>
                <a:spcPts val="0"/>
              </a:spcBef>
            </a:pPr>
            <a:r>
              <a:rPr lang="de-DE" sz="1200" dirty="0" err="1">
                <a:latin typeface="Roboto Mono Light" pitchFamily="2" charset="0"/>
                <a:ea typeface="Roboto Mono Light" pitchFamily="2" charset="0"/>
              </a:rPr>
              <a:t>abline</a:t>
            </a:r>
            <a:r>
              <a:rPr lang="de-DE" sz="1200" dirty="0">
                <a:latin typeface="Roboto Mono Light" pitchFamily="2" charset="0"/>
                <a:ea typeface="Roboto Mono Light" pitchFamily="2" charset="0"/>
              </a:rPr>
              <a:t>(lm(Y ~X))</a:t>
            </a:r>
          </a:p>
          <a:p>
            <a:pPr>
              <a:spcBef>
                <a:spcPts val="0"/>
              </a:spcBef>
            </a:pPr>
            <a:endParaRPr lang="de-DE" sz="1200" dirty="0">
              <a:latin typeface="Roboto Mono Light" pitchFamily="2" charset="0"/>
              <a:ea typeface="Roboto Mono Light" pitchFamily="2" charset="0"/>
            </a:endParaRPr>
          </a:p>
          <a:p>
            <a:pPr>
              <a:spcBef>
                <a:spcPts val="0"/>
              </a:spcBef>
            </a:pP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copy</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current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plot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to</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eps</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file</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with</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width</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and</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height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of</a:t>
            </a:r>
            <a:r>
              <a:rPr lang="de-DE" sz="1200" dirty="0">
                <a:solidFill>
                  <a:schemeClr val="accent1"/>
                </a:solidFill>
                <a:latin typeface="Roboto Mono Light" pitchFamily="2" charset="0"/>
                <a:ea typeface="Roboto Mono Light" pitchFamily="2" charset="0"/>
              </a:rPr>
              <a:t> 90 mm </a:t>
            </a:r>
            <a:r>
              <a:rPr lang="de-DE" sz="1200" dirty="0" err="1">
                <a:solidFill>
                  <a:schemeClr val="accent1"/>
                </a:solidFill>
                <a:latin typeface="Roboto Mono Light" pitchFamily="2" charset="0"/>
                <a:ea typeface="Roboto Mono Light" pitchFamily="2" charset="0"/>
              </a:rPr>
              <a:t>each</a:t>
            </a:r>
            <a:endParaRPr lang="de-DE" sz="1200" dirty="0">
              <a:solidFill>
                <a:schemeClr val="accent1"/>
              </a:solidFill>
              <a:latin typeface="Roboto Mono Light" pitchFamily="2" charset="0"/>
              <a:ea typeface="Roboto Mono Light" pitchFamily="2" charset="0"/>
            </a:endParaRPr>
          </a:p>
          <a:p>
            <a:pPr>
              <a:spcBef>
                <a:spcPts val="0"/>
              </a:spcBef>
            </a:pPr>
            <a:r>
              <a:rPr lang="de-DE" sz="1200" dirty="0">
                <a:latin typeface="Roboto Mono Light" pitchFamily="2" charset="0"/>
                <a:ea typeface="Roboto Mono Light" pitchFamily="2" charset="0"/>
              </a:rPr>
              <a:t>dev.copy2eps(</a:t>
            </a:r>
            <a:r>
              <a:rPr lang="de-DE" sz="1200" dirty="0" err="1">
                <a:latin typeface="Roboto Mono Light" pitchFamily="2" charset="0"/>
                <a:ea typeface="Roboto Mono Light" pitchFamily="2" charset="0"/>
              </a:rPr>
              <a:t>file</a:t>
            </a:r>
            <a:r>
              <a:rPr lang="de-DE" sz="1200" dirty="0">
                <a:latin typeface="Roboto Mono Light" pitchFamily="2" charset="0"/>
                <a:ea typeface="Roboto Mono Light" pitchFamily="2" charset="0"/>
              </a:rPr>
              <a:t> = “Fig1.eps", </a:t>
            </a:r>
            <a:r>
              <a:rPr lang="de-DE" sz="1200" dirty="0" err="1">
                <a:latin typeface="Roboto Mono Light" pitchFamily="2" charset="0"/>
                <a:ea typeface="Roboto Mono Light" pitchFamily="2" charset="0"/>
              </a:rPr>
              <a:t>width</a:t>
            </a:r>
            <a:r>
              <a:rPr lang="de-DE" sz="1200" dirty="0">
                <a:latin typeface="Roboto Mono Light" pitchFamily="2" charset="0"/>
                <a:ea typeface="Roboto Mono Light" pitchFamily="2" charset="0"/>
              </a:rPr>
              <a:t> = mm2in(90), </a:t>
            </a:r>
            <a:r>
              <a:rPr lang="de-DE" sz="1200" dirty="0" err="1">
                <a:latin typeface="Roboto Mono Light" pitchFamily="2" charset="0"/>
                <a:ea typeface="Roboto Mono Light" pitchFamily="2" charset="0"/>
              </a:rPr>
              <a:t>height</a:t>
            </a:r>
            <a:r>
              <a:rPr lang="de-DE" sz="1200" dirty="0">
                <a:latin typeface="Roboto Mono Light" pitchFamily="2" charset="0"/>
                <a:ea typeface="Roboto Mono Light" pitchFamily="2" charset="0"/>
              </a:rPr>
              <a:t> = mm2in(90))</a:t>
            </a:r>
          </a:p>
          <a:p>
            <a:pPr>
              <a:spcBef>
                <a:spcPts val="0"/>
              </a:spcBef>
            </a:pPr>
            <a:endParaRPr lang="de-DE" sz="1200" dirty="0">
              <a:latin typeface="Roboto Mono Light" pitchFamily="2" charset="0"/>
              <a:ea typeface="Roboto Mono Light" pitchFamily="2" charset="0"/>
            </a:endParaRPr>
          </a:p>
          <a:p>
            <a:pPr>
              <a:spcBef>
                <a:spcPts val="0"/>
              </a:spcBef>
            </a:pP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reset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plot</a:t>
            </a:r>
            <a:r>
              <a:rPr lang="de-DE" sz="1200" dirty="0">
                <a:solidFill>
                  <a:schemeClr val="accent1"/>
                </a:solidFill>
                <a:latin typeface="Roboto Mono Light" pitchFamily="2" charset="0"/>
                <a:ea typeface="Roboto Mono Light" pitchFamily="2" charset="0"/>
              </a:rPr>
              <a:t> </a:t>
            </a:r>
            <a:r>
              <a:rPr lang="de-DE" sz="1200" dirty="0" err="1">
                <a:solidFill>
                  <a:schemeClr val="accent1"/>
                </a:solidFill>
                <a:latin typeface="Roboto Mono Light" pitchFamily="2" charset="0"/>
                <a:ea typeface="Roboto Mono Light" pitchFamily="2" charset="0"/>
              </a:rPr>
              <a:t>margins</a:t>
            </a:r>
            <a:endParaRPr lang="de-DE" sz="1200" dirty="0">
              <a:solidFill>
                <a:schemeClr val="accent1"/>
              </a:solidFill>
              <a:latin typeface="Roboto Mono Light" pitchFamily="2" charset="0"/>
              <a:ea typeface="Roboto Mono Light" pitchFamily="2" charset="0"/>
            </a:endParaRPr>
          </a:p>
          <a:p>
            <a:pPr>
              <a:spcBef>
                <a:spcPts val="0"/>
              </a:spcBef>
            </a:pPr>
            <a:r>
              <a:rPr lang="de-DE" sz="1200" dirty="0">
                <a:latin typeface="Roboto Mono Light" pitchFamily="2" charset="0"/>
                <a:ea typeface="Roboto Mono Light" pitchFamily="2" charset="0"/>
              </a:rPr>
              <a:t>par(</a:t>
            </a:r>
            <a:r>
              <a:rPr lang="de-DE" sz="1200" dirty="0" err="1">
                <a:latin typeface="Roboto Mono Light" pitchFamily="2" charset="0"/>
                <a:ea typeface="Roboto Mono Light" pitchFamily="2" charset="0"/>
              </a:rPr>
              <a:t>mar</a:t>
            </a:r>
            <a:r>
              <a:rPr lang="de-DE" sz="1200" dirty="0">
                <a:latin typeface="Roboto Mono Light" pitchFamily="2" charset="0"/>
                <a:ea typeface="Roboto Mono Light" pitchFamily="2" charset="0"/>
              </a:rPr>
              <a:t>=c(5, 4, 4, 2))</a:t>
            </a:r>
          </a:p>
          <a:p>
            <a:pPr marL="12700" indent="-12700">
              <a:spcBef>
                <a:spcPts val="0"/>
              </a:spcBef>
            </a:pPr>
            <a:endParaRPr lang="en-US" altLang="x-none" sz="1200" dirty="0">
              <a:latin typeface="Roboto Mono Light" pitchFamily="2" charset="0"/>
              <a:ea typeface="Roboto Mono Light" pitchFamily="2" charset="0"/>
              <a:cs typeface="Open Sans" panose="020B0606030504020204" pitchFamily="34" charset="0"/>
            </a:endParaRPr>
          </a:p>
        </p:txBody>
      </p:sp>
      <p:grpSp>
        <p:nvGrpSpPr>
          <p:cNvPr id="32" name="Gruppieren 31">
            <a:extLst>
              <a:ext uri="{FF2B5EF4-FFF2-40B4-BE49-F238E27FC236}">
                <a16:creationId xmlns:a16="http://schemas.microsoft.com/office/drawing/2014/main" id="{20E02067-049C-7E4A-8547-F4FD1E1E8D3B}"/>
              </a:ext>
            </a:extLst>
          </p:cNvPr>
          <p:cNvGrpSpPr/>
          <p:nvPr/>
        </p:nvGrpSpPr>
        <p:grpSpPr>
          <a:xfrm>
            <a:off x="8220072" y="2940423"/>
            <a:ext cx="3240000" cy="307777"/>
            <a:chOff x="8220072" y="2940423"/>
            <a:chExt cx="3240000" cy="307777"/>
          </a:xfrm>
        </p:grpSpPr>
        <p:cxnSp>
          <p:nvCxnSpPr>
            <p:cNvPr id="28" name="Gerade Verbindung mit Pfeil 27">
              <a:extLst>
                <a:ext uri="{FF2B5EF4-FFF2-40B4-BE49-F238E27FC236}">
                  <a16:creationId xmlns:a16="http://schemas.microsoft.com/office/drawing/2014/main" id="{FBE1258F-D096-2241-86D1-03A744F26DAA}"/>
                </a:ext>
              </a:extLst>
            </p:cNvPr>
            <p:cNvCxnSpPr>
              <a:cxnSpLocks/>
            </p:cNvCxnSpPr>
            <p:nvPr/>
          </p:nvCxnSpPr>
          <p:spPr>
            <a:xfrm rot="5400000" flipH="1">
              <a:off x="9840072" y="1474311"/>
              <a:ext cx="0" cy="3240000"/>
            </a:xfrm>
            <a:prstGeom prst="straightConnector1">
              <a:avLst/>
            </a:prstGeom>
            <a:ln w="12700">
              <a:solidFill>
                <a:schemeClr val="bg1">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feld 30">
              <a:extLst>
                <a:ext uri="{FF2B5EF4-FFF2-40B4-BE49-F238E27FC236}">
                  <a16:creationId xmlns:a16="http://schemas.microsoft.com/office/drawing/2014/main" id="{97A9AB4D-B5E1-7941-8BFC-DE148DEFCF4B}"/>
                </a:ext>
              </a:extLst>
            </p:cNvPr>
            <p:cNvSpPr txBox="1"/>
            <p:nvPr/>
          </p:nvSpPr>
          <p:spPr>
            <a:xfrm>
              <a:off x="9455191" y="2940423"/>
              <a:ext cx="769763" cy="307777"/>
            </a:xfrm>
            <a:prstGeom prst="rect">
              <a:avLst/>
            </a:prstGeom>
            <a:solidFill>
              <a:schemeClr val="bg1"/>
            </a:solidFill>
          </p:spPr>
          <p:txBody>
            <a:bodyPr wrap="none" rtlCol="0">
              <a:spAutoFit/>
            </a:bodyPr>
            <a:lstStyle/>
            <a:p>
              <a:r>
                <a:rPr lang="de-DE" sz="1400" dirty="0">
                  <a:solidFill>
                    <a:schemeClr val="bg2"/>
                  </a:solidFill>
                </a:rPr>
                <a:t>90 mm</a:t>
              </a:r>
            </a:p>
          </p:txBody>
        </p:sp>
      </p:grpSp>
      <p:pic>
        <p:nvPicPr>
          <p:cNvPr id="34" name="Grafik 33">
            <a:extLst>
              <a:ext uri="{FF2B5EF4-FFF2-40B4-BE49-F238E27FC236}">
                <a16:creationId xmlns:a16="http://schemas.microsoft.com/office/drawing/2014/main" id="{E1CFCCAE-9D1F-B44E-8B96-424A96EC27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23843" y="1482304"/>
            <a:ext cx="3240000" cy="3240000"/>
          </a:xfrm>
          <a:prstGeom prst="rect">
            <a:avLst/>
          </a:prstGeom>
        </p:spPr>
      </p:pic>
      <p:grpSp>
        <p:nvGrpSpPr>
          <p:cNvPr id="16" name="Gruppieren 15">
            <a:extLst>
              <a:ext uri="{FF2B5EF4-FFF2-40B4-BE49-F238E27FC236}">
                <a16:creationId xmlns:a16="http://schemas.microsoft.com/office/drawing/2014/main" id="{B30CAB73-853E-E140-924B-0434B0F7FF05}"/>
              </a:ext>
            </a:extLst>
          </p:cNvPr>
          <p:cNvGrpSpPr/>
          <p:nvPr/>
        </p:nvGrpSpPr>
        <p:grpSpPr>
          <a:xfrm>
            <a:off x="8222657" y="854075"/>
            <a:ext cx="3240000" cy="5107454"/>
            <a:chOff x="7980450" y="0"/>
            <a:chExt cx="3240000" cy="6858000"/>
          </a:xfrm>
        </p:grpSpPr>
        <p:cxnSp>
          <p:nvCxnSpPr>
            <p:cNvPr id="17" name="Gerade Verbindung 16">
              <a:extLst>
                <a:ext uri="{FF2B5EF4-FFF2-40B4-BE49-F238E27FC236}">
                  <a16:creationId xmlns:a16="http://schemas.microsoft.com/office/drawing/2014/main" id="{11B405B5-59C1-B448-8D68-2E2A6B93F808}"/>
                </a:ext>
              </a:extLst>
            </p:cNvPr>
            <p:cNvCxnSpPr>
              <a:cxnSpLocks/>
            </p:cNvCxnSpPr>
            <p:nvPr/>
          </p:nvCxnSpPr>
          <p:spPr>
            <a:xfrm>
              <a:off x="7980450" y="0"/>
              <a:ext cx="0" cy="6858000"/>
            </a:xfrm>
            <a:prstGeom prst="line">
              <a:avLst/>
            </a:prstGeom>
            <a:ln w="12700">
              <a:gradFill>
                <a:gsLst>
                  <a:gs pos="0">
                    <a:schemeClr val="bg1"/>
                  </a:gs>
                  <a:gs pos="32000">
                    <a:schemeClr val="bg1">
                      <a:lumMod val="75000"/>
                    </a:schemeClr>
                  </a:gs>
                  <a:gs pos="65000">
                    <a:schemeClr val="bg1">
                      <a:lumMod val="75000"/>
                    </a:schemeClr>
                  </a:gs>
                  <a:gs pos="100000">
                    <a:schemeClr val="bg1"/>
                  </a:gs>
                </a:gsLst>
                <a:lin ang="5400000" scaled="1"/>
              </a:gradFill>
              <a:prstDash val="sysDash"/>
            </a:ln>
          </p:spPr>
          <p:style>
            <a:lnRef idx="1">
              <a:schemeClr val="accent1"/>
            </a:lnRef>
            <a:fillRef idx="0">
              <a:schemeClr val="accent1"/>
            </a:fillRef>
            <a:effectRef idx="0">
              <a:schemeClr val="accent1"/>
            </a:effectRef>
            <a:fontRef idx="minor">
              <a:schemeClr val="tx1"/>
            </a:fontRef>
          </p:style>
        </p:cxnSp>
        <p:cxnSp>
          <p:nvCxnSpPr>
            <p:cNvPr id="18" name="Gerade Verbindung 17">
              <a:extLst>
                <a:ext uri="{FF2B5EF4-FFF2-40B4-BE49-F238E27FC236}">
                  <a16:creationId xmlns:a16="http://schemas.microsoft.com/office/drawing/2014/main" id="{0C27460C-127E-A84C-AA12-46FE8B9F59F1}"/>
                </a:ext>
              </a:extLst>
            </p:cNvPr>
            <p:cNvCxnSpPr>
              <a:cxnSpLocks/>
            </p:cNvCxnSpPr>
            <p:nvPr/>
          </p:nvCxnSpPr>
          <p:spPr>
            <a:xfrm>
              <a:off x="11220450" y="0"/>
              <a:ext cx="0" cy="6858000"/>
            </a:xfrm>
            <a:prstGeom prst="line">
              <a:avLst/>
            </a:prstGeom>
            <a:ln w="12700">
              <a:gradFill>
                <a:gsLst>
                  <a:gs pos="0">
                    <a:schemeClr val="bg1"/>
                  </a:gs>
                  <a:gs pos="32000">
                    <a:schemeClr val="bg1">
                      <a:lumMod val="75000"/>
                    </a:schemeClr>
                  </a:gs>
                  <a:gs pos="65000">
                    <a:schemeClr val="bg1">
                      <a:lumMod val="75000"/>
                    </a:schemeClr>
                  </a:gs>
                  <a:gs pos="100000">
                    <a:schemeClr val="bg1"/>
                  </a:gs>
                </a:gsLst>
                <a:lin ang="5400000" scaled="1"/>
              </a:gradFill>
              <a:prstDash val="sysDash"/>
            </a:ln>
          </p:spPr>
          <p:style>
            <a:lnRef idx="1">
              <a:schemeClr val="accent1"/>
            </a:lnRef>
            <a:fillRef idx="0">
              <a:schemeClr val="accent1"/>
            </a:fillRef>
            <a:effectRef idx="0">
              <a:schemeClr val="accent1"/>
            </a:effectRef>
            <a:fontRef idx="minor">
              <a:schemeClr val="tx1"/>
            </a:fontRef>
          </p:style>
        </p:cxnSp>
      </p:grpSp>
      <p:grpSp>
        <p:nvGrpSpPr>
          <p:cNvPr id="19" name="Gruppieren 18">
            <a:extLst>
              <a:ext uri="{FF2B5EF4-FFF2-40B4-BE49-F238E27FC236}">
                <a16:creationId xmlns:a16="http://schemas.microsoft.com/office/drawing/2014/main" id="{A55C7019-7615-324F-9475-0B706CECBB1B}"/>
              </a:ext>
            </a:extLst>
          </p:cNvPr>
          <p:cNvGrpSpPr/>
          <p:nvPr/>
        </p:nvGrpSpPr>
        <p:grpSpPr>
          <a:xfrm rot="16200000">
            <a:off x="8272573" y="803384"/>
            <a:ext cx="3240000" cy="4598855"/>
            <a:chOff x="7980450" y="0"/>
            <a:chExt cx="3240000" cy="6858000"/>
          </a:xfrm>
        </p:grpSpPr>
        <p:cxnSp>
          <p:nvCxnSpPr>
            <p:cNvPr id="20" name="Gerade Verbindung 19">
              <a:extLst>
                <a:ext uri="{FF2B5EF4-FFF2-40B4-BE49-F238E27FC236}">
                  <a16:creationId xmlns:a16="http://schemas.microsoft.com/office/drawing/2014/main" id="{53F4F287-F7A8-AE4A-A82C-422BC7933834}"/>
                </a:ext>
              </a:extLst>
            </p:cNvPr>
            <p:cNvCxnSpPr>
              <a:cxnSpLocks/>
            </p:cNvCxnSpPr>
            <p:nvPr/>
          </p:nvCxnSpPr>
          <p:spPr>
            <a:xfrm>
              <a:off x="7980450" y="0"/>
              <a:ext cx="0" cy="6858000"/>
            </a:xfrm>
            <a:prstGeom prst="line">
              <a:avLst/>
            </a:prstGeom>
            <a:ln w="12700">
              <a:gradFill>
                <a:gsLst>
                  <a:gs pos="0">
                    <a:schemeClr val="bg1"/>
                  </a:gs>
                  <a:gs pos="32000">
                    <a:schemeClr val="bg1">
                      <a:lumMod val="75000"/>
                    </a:schemeClr>
                  </a:gs>
                  <a:gs pos="65000">
                    <a:schemeClr val="bg1">
                      <a:lumMod val="75000"/>
                    </a:schemeClr>
                  </a:gs>
                  <a:gs pos="100000">
                    <a:schemeClr val="bg1"/>
                  </a:gs>
                </a:gsLst>
                <a:lin ang="5400000" scaled="1"/>
              </a:gradFill>
              <a:prstDash val="sysDash"/>
            </a:ln>
          </p:spPr>
          <p:style>
            <a:lnRef idx="1">
              <a:schemeClr val="accent1"/>
            </a:lnRef>
            <a:fillRef idx="0">
              <a:schemeClr val="accent1"/>
            </a:fillRef>
            <a:effectRef idx="0">
              <a:schemeClr val="accent1"/>
            </a:effectRef>
            <a:fontRef idx="minor">
              <a:schemeClr val="tx1"/>
            </a:fontRef>
          </p:style>
        </p:cxnSp>
        <p:cxnSp>
          <p:nvCxnSpPr>
            <p:cNvPr id="21" name="Gerade Verbindung 20">
              <a:extLst>
                <a:ext uri="{FF2B5EF4-FFF2-40B4-BE49-F238E27FC236}">
                  <a16:creationId xmlns:a16="http://schemas.microsoft.com/office/drawing/2014/main" id="{092CD34B-BACF-044C-AC30-75490D055C04}"/>
                </a:ext>
              </a:extLst>
            </p:cNvPr>
            <p:cNvCxnSpPr>
              <a:cxnSpLocks/>
            </p:cNvCxnSpPr>
            <p:nvPr/>
          </p:nvCxnSpPr>
          <p:spPr>
            <a:xfrm>
              <a:off x="11220450" y="0"/>
              <a:ext cx="0" cy="6858000"/>
            </a:xfrm>
            <a:prstGeom prst="line">
              <a:avLst/>
            </a:prstGeom>
            <a:ln w="12700">
              <a:gradFill>
                <a:gsLst>
                  <a:gs pos="0">
                    <a:schemeClr val="bg1"/>
                  </a:gs>
                  <a:gs pos="32000">
                    <a:schemeClr val="bg1">
                      <a:lumMod val="75000"/>
                    </a:schemeClr>
                  </a:gs>
                  <a:gs pos="65000">
                    <a:schemeClr val="bg1">
                      <a:lumMod val="75000"/>
                    </a:schemeClr>
                  </a:gs>
                  <a:gs pos="100000">
                    <a:schemeClr val="bg1"/>
                  </a:gs>
                </a:gsLst>
                <a:lin ang="5400000" scaled="1"/>
              </a:gradFill>
              <a:prstDash val="sysDash"/>
            </a:ln>
          </p:spPr>
          <p:style>
            <a:lnRef idx="1">
              <a:schemeClr val="accent1"/>
            </a:lnRef>
            <a:fillRef idx="0">
              <a:schemeClr val="accent1"/>
            </a:fillRef>
            <a:effectRef idx="0">
              <a:schemeClr val="accent1"/>
            </a:effectRef>
            <a:fontRef idx="minor">
              <a:schemeClr val="tx1"/>
            </a:fontRef>
          </p:style>
        </p:cxnSp>
      </p:grpSp>
      <p:sp>
        <p:nvSpPr>
          <p:cNvPr id="29" name="Rechteck 28">
            <a:extLst>
              <a:ext uri="{FF2B5EF4-FFF2-40B4-BE49-F238E27FC236}">
                <a16:creationId xmlns:a16="http://schemas.microsoft.com/office/drawing/2014/main" id="{C61BED1D-65B9-BE4C-A88C-E87B923F5A24}"/>
              </a:ext>
            </a:extLst>
          </p:cNvPr>
          <p:cNvSpPr/>
          <p:nvPr/>
        </p:nvSpPr>
        <p:spPr>
          <a:xfrm rot="10800000">
            <a:off x="8102037" y="145432"/>
            <a:ext cx="3502584" cy="1357289"/>
          </a:xfrm>
          <a:prstGeom prst="rect">
            <a:avLst/>
          </a:prstGeom>
          <a:gradFill>
            <a:gsLst>
              <a:gs pos="0">
                <a:schemeClr val="bg1">
                  <a:alpha val="10000"/>
                </a:schemeClr>
              </a:gs>
              <a:gs pos="75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30" name="Rechteck 29">
            <a:extLst>
              <a:ext uri="{FF2B5EF4-FFF2-40B4-BE49-F238E27FC236}">
                <a16:creationId xmlns:a16="http://schemas.microsoft.com/office/drawing/2014/main" id="{77A762B5-72F9-4F45-9449-81089FF52AEF}"/>
              </a:ext>
            </a:extLst>
          </p:cNvPr>
          <p:cNvSpPr/>
          <p:nvPr/>
        </p:nvSpPr>
        <p:spPr>
          <a:xfrm>
            <a:off x="8152644" y="4679906"/>
            <a:ext cx="3502584" cy="1357289"/>
          </a:xfrm>
          <a:prstGeom prst="rect">
            <a:avLst/>
          </a:prstGeom>
          <a:gradFill>
            <a:gsLst>
              <a:gs pos="0">
                <a:schemeClr val="bg1">
                  <a:alpha val="10000"/>
                </a:schemeClr>
              </a:gs>
              <a:gs pos="75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Tree>
    <p:custDataLst>
      <p:tags r:id="rId1"/>
    </p:custDataLst>
    <p:extLst>
      <p:ext uri="{BB962C8B-B14F-4D97-AF65-F5344CB8AC3E}">
        <p14:creationId xmlns:p14="http://schemas.microsoft.com/office/powerpoint/2010/main" val="16423415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18" presetClass="entr" presetSubtype="6"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strips(downRight)">
                                      <p:cBhvr>
                                        <p:cTn id="11" dur="500"/>
                                        <p:tgtEl>
                                          <p:spTgt spid="19"/>
                                        </p:tgtEl>
                                      </p:cBhvr>
                                    </p:animEffect>
                                  </p:childTnLst>
                                </p:cTn>
                              </p:par>
                              <p:par>
                                <p:cTn id="12" presetID="18" presetClass="entr" presetSubtype="6" fill="hold"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strips(downRight)">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37"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barn(outVertical)">
                                      <p:cBhvr>
                                        <p:cTn id="19" dur="500"/>
                                        <p:tgtEl>
                                          <p:spTgt spid="32"/>
                                        </p:tgtEl>
                                      </p:cBhvr>
                                    </p:animEffect>
                                  </p:childTnLst>
                                  <p:subTnLst>
                                    <p:set>
                                      <p:cBhvr override="childStyle">
                                        <p:cTn dur="1" fill="hold" display="0" masterRel="nextClick" afterEffect="1"/>
                                        <p:tgtEl>
                                          <p:spTgt spid="32"/>
                                        </p:tgtEl>
                                        <p:attrNameLst>
                                          <p:attrName>style.visibility</p:attrName>
                                        </p:attrNameLst>
                                      </p:cBhvr>
                                      <p:to>
                                        <p:strVal val="hidden"/>
                                      </p:to>
                                    </p:set>
                                  </p:sub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9">
                                            <p:txEl>
                                              <p:pRg st="1" end="1"/>
                                            </p:txEl>
                                          </p:spTgt>
                                        </p:tgtEl>
                                        <p:attrNameLst>
                                          <p:attrName>style.visibility</p:attrName>
                                        </p:attrNameLst>
                                      </p:cBhvr>
                                      <p:to>
                                        <p:strVal val="visible"/>
                                      </p:to>
                                    </p:set>
                                    <p:animEffect transition="in" filter="fade">
                                      <p:cBhvr>
                                        <p:cTn id="24" dur="500"/>
                                        <p:tgtEl>
                                          <p:spTgt spid="39">
                                            <p:txEl>
                                              <p:pRg st="1" end="1"/>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9">
                                            <p:txEl>
                                              <p:pRg st="2" end="2"/>
                                            </p:txEl>
                                          </p:spTgt>
                                        </p:tgtEl>
                                        <p:attrNameLst>
                                          <p:attrName>style.visibility</p:attrName>
                                        </p:attrNameLst>
                                      </p:cBhvr>
                                      <p:to>
                                        <p:strVal val="visible"/>
                                      </p:to>
                                    </p:set>
                                    <p:animEffect transition="in" filter="fade">
                                      <p:cBhvr>
                                        <p:cTn id="27" dur="500"/>
                                        <p:tgtEl>
                                          <p:spTgt spid="39">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9">
                                            <p:txEl>
                                              <p:pRg st="4" end="4"/>
                                            </p:txEl>
                                          </p:spTgt>
                                        </p:tgtEl>
                                        <p:attrNameLst>
                                          <p:attrName>style.visibility</p:attrName>
                                        </p:attrNameLst>
                                      </p:cBhvr>
                                      <p:to>
                                        <p:strVal val="visible"/>
                                      </p:to>
                                    </p:set>
                                    <p:animEffect transition="in" filter="fade">
                                      <p:cBhvr>
                                        <p:cTn id="32" dur="500"/>
                                        <p:tgtEl>
                                          <p:spTgt spid="39">
                                            <p:txEl>
                                              <p:pRg st="4" end="4"/>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9">
                                            <p:txEl>
                                              <p:pRg st="5" end="5"/>
                                            </p:txEl>
                                          </p:spTgt>
                                        </p:tgtEl>
                                        <p:attrNameLst>
                                          <p:attrName>style.visibility</p:attrName>
                                        </p:attrNameLst>
                                      </p:cBhvr>
                                      <p:to>
                                        <p:strVal val="visible"/>
                                      </p:to>
                                    </p:set>
                                    <p:animEffect transition="in" filter="fade">
                                      <p:cBhvr>
                                        <p:cTn id="35" dur="500"/>
                                        <p:tgtEl>
                                          <p:spTgt spid="39">
                                            <p:txEl>
                                              <p:pRg st="5" end="5"/>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9">
                                            <p:txEl>
                                              <p:pRg st="6" end="6"/>
                                            </p:txEl>
                                          </p:spTgt>
                                        </p:tgtEl>
                                        <p:attrNameLst>
                                          <p:attrName>style.visibility</p:attrName>
                                        </p:attrNameLst>
                                      </p:cBhvr>
                                      <p:to>
                                        <p:strVal val="visible"/>
                                      </p:to>
                                    </p:set>
                                    <p:animEffect transition="in" filter="fade">
                                      <p:cBhvr>
                                        <p:cTn id="38" dur="500"/>
                                        <p:tgtEl>
                                          <p:spTgt spid="39">
                                            <p:txEl>
                                              <p:pRg st="6" end="6"/>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39">
                                            <p:txEl>
                                              <p:pRg st="7" end="7"/>
                                            </p:txEl>
                                          </p:spTgt>
                                        </p:tgtEl>
                                        <p:attrNameLst>
                                          <p:attrName>style.visibility</p:attrName>
                                        </p:attrNameLst>
                                      </p:cBhvr>
                                      <p:to>
                                        <p:strVal val="visible"/>
                                      </p:to>
                                    </p:set>
                                    <p:animEffect transition="in" filter="fade">
                                      <p:cBhvr>
                                        <p:cTn id="41" dur="500"/>
                                        <p:tgtEl>
                                          <p:spTgt spid="39">
                                            <p:txEl>
                                              <p:pRg st="7" end="7"/>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9">
                                            <p:txEl>
                                              <p:pRg st="9" end="9"/>
                                            </p:txEl>
                                          </p:spTgt>
                                        </p:tgtEl>
                                        <p:attrNameLst>
                                          <p:attrName>style.visibility</p:attrName>
                                        </p:attrNameLst>
                                      </p:cBhvr>
                                      <p:to>
                                        <p:strVal val="visible"/>
                                      </p:to>
                                    </p:set>
                                    <p:animEffect transition="in" filter="fade">
                                      <p:cBhvr>
                                        <p:cTn id="46" dur="500"/>
                                        <p:tgtEl>
                                          <p:spTgt spid="39">
                                            <p:txEl>
                                              <p:pRg st="9" end="9"/>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39">
                                            <p:txEl>
                                              <p:pRg st="10" end="10"/>
                                            </p:txEl>
                                          </p:spTgt>
                                        </p:tgtEl>
                                        <p:attrNameLst>
                                          <p:attrName>style.visibility</p:attrName>
                                        </p:attrNameLst>
                                      </p:cBhvr>
                                      <p:to>
                                        <p:strVal val="visible"/>
                                      </p:to>
                                    </p:set>
                                    <p:animEffect transition="in" filter="fade">
                                      <p:cBhvr>
                                        <p:cTn id="49" dur="500"/>
                                        <p:tgtEl>
                                          <p:spTgt spid="39">
                                            <p:txEl>
                                              <p:pRg st="10" end="1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39">
                                            <p:txEl>
                                              <p:pRg st="12" end="12"/>
                                            </p:txEl>
                                          </p:spTgt>
                                        </p:tgtEl>
                                        <p:attrNameLst>
                                          <p:attrName>style.visibility</p:attrName>
                                        </p:attrNameLst>
                                      </p:cBhvr>
                                      <p:to>
                                        <p:strVal val="visible"/>
                                      </p:to>
                                    </p:set>
                                    <p:animEffect transition="in" filter="fade">
                                      <p:cBhvr>
                                        <p:cTn id="54" dur="500"/>
                                        <p:tgtEl>
                                          <p:spTgt spid="39">
                                            <p:txEl>
                                              <p:pRg st="12" end="12"/>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39">
                                            <p:txEl>
                                              <p:pRg st="13" end="13"/>
                                            </p:txEl>
                                          </p:spTgt>
                                        </p:tgtEl>
                                        <p:attrNameLst>
                                          <p:attrName>style.visibility</p:attrName>
                                        </p:attrNameLst>
                                      </p:cBhvr>
                                      <p:to>
                                        <p:strVal val="visible"/>
                                      </p:to>
                                    </p:set>
                                    <p:animEffect transition="in" filter="fade">
                                      <p:cBhvr>
                                        <p:cTn id="57" dur="500"/>
                                        <p:tgtEl>
                                          <p:spTgt spid="39">
                                            <p:txEl>
                                              <p:pRg st="13" end="13"/>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39">
                                            <p:txEl>
                                              <p:pRg st="14" end="14"/>
                                            </p:txEl>
                                          </p:spTgt>
                                        </p:tgtEl>
                                        <p:attrNameLst>
                                          <p:attrName>style.visibility</p:attrName>
                                        </p:attrNameLst>
                                      </p:cBhvr>
                                      <p:to>
                                        <p:strVal val="visible"/>
                                      </p:to>
                                    </p:set>
                                    <p:animEffect transition="in" filter="fade">
                                      <p:cBhvr>
                                        <p:cTn id="60" dur="500"/>
                                        <p:tgtEl>
                                          <p:spTgt spid="39">
                                            <p:txEl>
                                              <p:pRg st="14" end="14"/>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39">
                                            <p:txEl>
                                              <p:pRg st="16" end="16"/>
                                            </p:txEl>
                                          </p:spTgt>
                                        </p:tgtEl>
                                        <p:attrNameLst>
                                          <p:attrName>style.visibility</p:attrName>
                                        </p:attrNameLst>
                                      </p:cBhvr>
                                      <p:to>
                                        <p:strVal val="visible"/>
                                      </p:to>
                                    </p:set>
                                    <p:animEffect transition="in" filter="fade">
                                      <p:cBhvr>
                                        <p:cTn id="65" dur="500"/>
                                        <p:tgtEl>
                                          <p:spTgt spid="39">
                                            <p:txEl>
                                              <p:pRg st="16" end="16"/>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39">
                                            <p:txEl>
                                              <p:pRg st="17" end="17"/>
                                            </p:txEl>
                                          </p:spTgt>
                                        </p:tgtEl>
                                        <p:attrNameLst>
                                          <p:attrName>style.visibility</p:attrName>
                                        </p:attrNameLst>
                                      </p:cBhvr>
                                      <p:to>
                                        <p:strVal val="visible"/>
                                      </p:to>
                                    </p:set>
                                    <p:animEffect transition="in" filter="fade">
                                      <p:cBhvr>
                                        <p:cTn id="68" dur="500"/>
                                        <p:tgtEl>
                                          <p:spTgt spid="39">
                                            <p:txEl>
                                              <p:pRg st="17" end="17"/>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fade">
                                      <p:cBhvr>
                                        <p:cTn id="73" dur="500"/>
                                        <p:tgtEl>
                                          <p:spTgt spid="34"/>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39">
                                            <p:txEl>
                                              <p:pRg st="19" end="19"/>
                                            </p:txEl>
                                          </p:spTgt>
                                        </p:tgtEl>
                                        <p:attrNameLst>
                                          <p:attrName>style.visibility</p:attrName>
                                        </p:attrNameLst>
                                      </p:cBhvr>
                                      <p:to>
                                        <p:strVal val="visible"/>
                                      </p:to>
                                    </p:set>
                                    <p:animEffect transition="in" filter="fade">
                                      <p:cBhvr>
                                        <p:cTn id="78" dur="500"/>
                                        <p:tgtEl>
                                          <p:spTgt spid="39">
                                            <p:txEl>
                                              <p:pRg st="19" end="19"/>
                                            </p:txEl>
                                          </p:spTgt>
                                        </p:tgtEl>
                                      </p:cBhvr>
                                    </p:animEffect>
                                  </p:childTnLst>
                                </p:cTn>
                              </p:par>
                              <p:par>
                                <p:cTn id="79" presetID="10" presetClass="entr" presetSubtype="0" fill="hold" nodeType="withEffect">
                                  <p:stCondLst>
                                    <p:cond delay="0"/>
                                  </p:stCondLst>
                                  <p:childTnLst>
                                    <p:set>
                                      <p:cBhvr>
                                        <p:cTn id="80" dur="1" fill="hold">
                                          <p:stCondLst>
                                            <p:cond delay="0"/>
                                          </p:stCondLst>
                                        </p:cTn>
                                        <p:tgtEl>
                                          <p:spTgt spid="39">
                                            <p:txEl>
                                              <p:pRg st="20" end="20"/>
                                            </p:txEl>
                                          </p:spTgt>
                                        </p:tgtEl>
                                        <p:attrNameLst>
                                          <p:attrName>style.visibility</p:attrName>
                                        </p:attrNameLst>
                                      </p:cBhvr>
                                      <p:to>
                                        <p:strVal val="visible"/>
                                      </p:to>
                                    </p:set>
                                    <p:animEffect transition="in" filter="fade">
                                      <p:cBhvr>
                                        <p:cTn id="81" dur="500"/>
                                        <p:tgtEl>
                                          <p:spTgt spid="39">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Standard image formats and sizes</a:t>
            </a:r>
            <a:br>
              <a:rPr lang="en-US"/>
            </a:br>
            <a:r>
              <a:rPr lang="en-US" b="0"/>
              <a:t>Other issues to keep in mind</a:t>
            </a:r>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09" y="1484313"/>
            <a:ext cx="5967048" cy="4344987"/>
          </a:xfrm>
        </p:spPr>
        <p:txBody>
          <a:bodyPr/>
          <a:lstStyle/>
          <a:p>
            <a:pPr marL="12700" indent="-12700"/>
            <a:r>
              <a:rPr lang="en-US" altLang="x-none" sz="1800" b="1">
                <a:ea typeface="Open Sans" panose="020B0606030504020204" pitchFamily="34" charset="0"/>
                <a:cs typeface="Open Sans" panose="020B0606030504020204" pitchFamily="34" charset="0"/>
              </a:rPr>
              <a:t>Font type and size</a:t>
            </a:r>
          </a:p>
          <a:p>
            <a:pPr marL="12700" indent="-12700"/>
            <a:r>
              <a:rPr lang="en-US" altLang="x-none" sz="1800">
                <a:ea typeface="Open Sans" panose="020B0606030504020204" pitchFamily="34" charset="0"/>
                <a:cs typeface="Open Sans" panose="020B0606030504020204" pitchFamily="34" charset="0"/>
              </a:rPr>
              <a:t>Always use Helvetica (as R does per default) or Arial, i.e., so-called sans serif fonts</a:t>
            </a:r>
          </a:p>
          <a:p>
            <a:pPr marL="12700" indent="-12700"/>
            <a:r>
              <a:rPr lang="en-US" altLang="x-none" sz="1800">
                <a:ea typeface="Open Sans" panose="020B0606030504020204" pitchFamily="34" charset="0"/>
                <a:cs typeface="Open Sans" panose="020B0606030504020204" pitchFamily="34" charset="0"/>
              </a:rPr>
              <a:t>Some people believe that APA-standard requires to use serif fonts like Times New Roman for figures. They are wrong (see right lower panel).</a:t>
            </a:r>
          </a:p>
          <a:p>
            <a:pPr marL="12700" indent="-12700"/>
            <a:r>
              <a:rPr lang="en-US" altLang="x-none" sz="1800">
                <a:ea typeface="Open Sans" panose="020B0606030504020204" pitchFamily="34" charset="0"/>
                <a:cs typeface="Open Sans" panose="020B0606030504020204" pitchFamily="34" charset="0"/>
              </a:rPr>
              <a:t>Font sizing should be chosen to ensure maximum readability (min. font size often is 6 or 7 pt) and eye-friendliness (max. font size should not exceed 10-12 pt)</a:t>
            </a:r>
          </a:p>
          <a:p>
            <a:pPr marL="12700" indent="-12700"/>
            <a:r>
              <a:rPr lang="en-US" altLang="x-none" sz="1800">
                <a:ea typeface="Open Sans" panose="020B0606030504020204" pitchFamily="34" charset="0"/>
                <a:cs typeface="Open Sans" panose="020B0606030504020204" pitchFamily="34" charset="0"/>
              </a:rPr>
              <a:t>Do not use unusual (e.g., Tahoma) or copyrighted (e.g., Frutiger) fonts even if they are sans serif, and </a:t>
            </a:r>
            <a:r>
              <a:rPr lang="en-US" altLang="x-none" sz="1800" i="1">
                <a:ea typeface="Open Sans" panose="020B0606030504020204" pitchFamily="34" charset="0"/>
                <a:cs typeface="Open Sans" panose="020B0606030504020204" pitchFamily="34" charset="0"/>
              </a:rPr>
              <a:t>never ever </a:t>
            </a:r>
            <a:r>
              <a:rPr lang="en-US" altLang="x-none" sz="1800">
                <a:ea typeface="Open Sans" panose="020B0606030504020204" pitchFamily="34" charset="0"/>
                <a:cs typeface="Open Sans" panose="020B0606030504020204" pitchFamily="34" charset="0"/>
              </a:rPr>
              <a:t>use Comic Sans for whatever reason (you won’t use it in figures anyway, but for greeting cards? Don’t!!!) </a:t>
            </a:r>
          </a:p>
          <a:p>
            <a:endParaRPr lang="en-US" altLang="x-none" sz="1800">
              <a:ea typeface="Open Sans" panose="020B0606030504020204" pitchFamily="34" charset="0"/>
              <a:cs typeface="Open Sans" panose="020B0606030504020204" pitchFamily="34" charset="0"/>
            </a:endParaRPr>
          </a:p>
        </p:txBody>
      </p:sp>
      <p:pic>
        <p:nvPicPr>
          <p:cNvPr id="2" name="Grafik 1">
            <a:extLst>
              <a:ext uri="{FF2B5EF4-FFF2-40B4-BE49-F238E27FC236}">
                <a16:creationId xmlns:a16="http://schemas.microsoft.com/office/drawing/2014/main" id="{8C2180CF-7478-824F-9A38-FCC59390B81B}"/>
              </a:ext>
            </a:extLst>
          </p:cNvPr>
          <p:cNvPicPr>
            <a:picLocks noChangeAspect="1"/>
          </p:cNvPicPr>
          <p:nvPr/>
        </p:nvPicPr>
        <p:blipFill>
          <a:blip r:embed="rId3"/>
          <a:stretch>
            <a:fillRect/>
          </a:stretch>
        </p:blipFill>
        <p:spPr>
          <a:xfrm>
            <a:off x="7029314" y="1428893"/>
            <a:ext cx="4495800" cy="2247900"/>
          </a:xfrm>
          <a:prstGeom prst="rect">
            <a:avLst/>
          </a:prstGeom>
        </p:spPr>
      </p:pic>
      <p:sp>
        <p:nvSpPr>
          <p:cNvPr id="7" name="Textfeld 6">
            <a:extLst>
              <a:ext uri="{FF2B5EF4-FFF2-40B4-BE49-F238E27FC236}">
                <a16:creationId xmlns:a16="http://schemas.microsoft.com/office/drawing/2014/main" id="{75E28E3D-002C-404D-89C3-83D287D9DC08}"/>
              </a:ext>
            </a:extLst>
          </p:cNvPr>
          <p:cNvSpPr txBox="1"/>
          <p:nvPr/>
        </p:nvSpPr>
        <p:spPr>
          <a:xfrm rot="16200000">
            <a:off x="9914099" y="2953534"/>
            <a:ext cx="3350923" cy="246221"/>
          </a:xfrm>
          <a:prstGeom prst="rect">
            <a:avLst/>
          </a:prstGeom>
          <a:noFill/>
        </p:spPr>
        <p:txBody>
          <a:bodyPr wrap="square" rtlCol="0" anchor="ctr">
            <a:spAutoFit/>
          </a:bodyPr>
          <a:lstStyle/>
          <a:p>
            <a:pPr algn="r"/>
            <a:r>
              <a:rPr lang="en-US" sz="100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https://en.wikipedia.org/wiki/Sans-serif</a:t>
            </a:r>
            <a:endParaRPr lang="en-US">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5" name="Grafik 4">
            <a:extLst>
              <a:ext uri="{FF2B5EF4-FFF2-40B4-BE49-F238E27FC236}">
                <a16:creationId xmlns:a16="http://schemas.microsoft.com/office/drawing/2014/main" id="{89E6AEB9-50E1-824A-BFF7-B2C1526832F3}"/>
              </a:ext>
            </a:extLst>
          </p:cNvPr>
          <p:cNvPicPr>
            <a:picLocks noChangeAspect="1"/>
          </p:cNvPicPr>
          <p:nvPr/>
        </p:nvPicPr>
        <p:blipFill>
          <a:blip r:embed="rId4"/>
          <a:stretch>
            <a:fillRect/>
          </a:stretch>
        </p:blipFill>
        <p:spPr>
          <a:xfrm>
            <a:off x="7029314" y="4017814"/>
            <a:ext cx="4539112" cy="1811480"/>
          </a:xfrm>
          <a:prstGeom prst="rect">
            <a:avLst/>
          </a:prstGeom>
        </p:spPr>
      </p:pic>
      <p:sp>
        <p:nvSpPr>
          <p:cNvPr id="9" name="Textfeld 8">
            <a:extLst>
              <a:ext uri="{FF2B5EF4-FFF2-40B4-BE49-F238E27FC236}">
                <a16:creationId xmlns:a16="http://schemas.microsoft.com/office/drawing/2014/main" id="{A2F79752-942C-9344-873E-F65DEB8FFDEA}"/>
              </a:ext>
            </a:extLst>
          </p:cNvPr>
          <p:cNvSpPr txBox="1"/>
          <p:nvPr/>
        </p:nvSpPr>
        <p:spPr>
          <a:xfrm rot="16200000">
            <a:off x="10450257" y="5080997"/>
            <a:ext cx="2247900" cy="246221"/>
          </a:xfrm>
          <a:prstGeom prst="rect">
            <a:avLst/>
          </a:prstGeom>
          <a:noFill/>
        </p:spPr>
        <p:txBody>
          <a:bodyPr wrap="square" rtlCol="0" anchor="ctr">
            <a:spAutoFit/>
          </a:bodyPr>
          <a:lstStyle/>
          <a:p>
            <a:pPr algn="r"/>
            <a:r>
              <a:rPr lang="en-US" sz="1000"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APA 6th guidelines, p. 153</a:t>
            </a:r>
            <a:endParaRPr lang="en-US" dirty="0">
              <a:latin typeface="Open Sans Light" panose="020B0306030504020204" pitchFamily="34" charset="0"/>
              <a:ea typeface="Open Sans Light" panose="020B0306030504020204" pitchFamily="34" charset="0"/>
              <a:cs typeface="Open Sans Light" panose="020B0306030504020204" pitchFamily="34" charset="0"/>
            </a:endParaRPr>
          </a:p>
        </p:txBody>
      </p:sp>
    </p:spTree>
    <p:custDataLst>
      <p:tags r:id="rId1"/>
    </p:custDataLst>
    <p:extLst>
      <p:ext uri="{BB962C8B-B14F-4D97-AF65-F5344CB8AC3E}">
        <p14:creationId xmlns:p14="http://schemas.microsoft.com/office/powerpoint/2010/main" val="149271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Standard image formats and sizes</a:t>
            </a:r>
            <a:br>
              <a:rPr lang="en-US"/>
            </a:br>
            <a:r>
              <a:rPr lang="en-US" b="0"/>
              <a:t>Other issues to keep in mind</a:t>
            </a:r>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08" y="1484313"/>
            <a:ext cx="6046791" cy="4344987"/>
          </a:xfrm>
        </p:spPr>
        <p:txBody>
          <a:bodyPr/>
          <a:lstStyle/>
          <a:p>
            <a:pPr marL="12700" indent="-12700"/>
            <a:r>
              <a:rPr lang="en-US" altLang="x-none" sz="1800" b="1">
                <a:ea typeface="Open Sans" panose="020B0606030504020204" pitchFamily="34" charset="0"/>
                <a:cs typeface="Open Sans" panose="020B0606030504020204" pitchFamily="34" charset="0"/>
              </a:rPr>
              <a:t>Point and line style and color</a:t>
            </a:r>
          </a:p>
          <a:p>
            <a:pPr marL="12700" indent="-12700"/>
            <a:r>
              <a:rPr lang="en-US" altLang="x-none" sz="1800">
                <a:ea typeface="Open Sans" panose="020B0606030504020204" pitchFamily="34" charset="0"/>
                <a:cs typeface="Open Sans" panose="020B0606030504020204" pitchFamily="34" charset="0"/>
              </a:rPr>
              <a:t>Use point style meaningfully! Mostly, circles will be the best choice (top left), yet, if you want to compare emotion down- vs. upregulation, triangles have meaning (top right)</a:t>
            </a:r>
          </a:p>
          <a:p>
            <a:pPr marL="12700" indent="-12700"/>
            <a:r>
              <a:rPr lang="en-US" altLang="x-none" sz="1800">
                <a:ea typeface="Open Sans" panose="020B0606030504020204" pitchFamily="34" charset="0"/>
                <a:cs typeface="Open Sans" panose="020B0606030504020204" pitchFamily="34" charset="0"/>
              </a:rPr>
              <a:t>Here, lines need no differentiable style (solid vs. dashed)</a:t>
            </a:r>
          </a:p>
          <a:p>
            <a:pPr marL="12700" indent="-12700"/>
            <a:r>
              <a:rPr lang="en-US" altLang="x-none" sz="1800">
                <a:ea typeface="Open Sans" panose="020B0606030504020204" pitchFamily="34" charset="0"/>
                <a:cs typeface="Open Sans" panose="020B0606030504020204" pitchFamily="34" charset="0"/>
              </a:rPr>
              <a:t>Back then when your article was disseminated mostly via print, you had to pay quite hefty color page charges. Things have changed, but many people still have b/w printers and might want to print out your paper</a:t>
            </a:r>
          </a:p>
          <a:p>
            <a:pPr marL="12700" indent="-12700"/>
            <a:r>
              <a:rPr lang="en-US" altLang="x-none" sz="1800">
                <a:ea typeface="Open Sans" panose="020B0606030504020204" pitchFamily="34" charset="0"/>
                <a:cs typeface="Open Sans" panose="020B0606030504020204" pitchFamily="34" charset="0"/>
              </a:rPr>
              <a:t>In the example on the right, color makes it easy to differentiate the conditions, but differentiation would still be possible if the same image was printed in b/w because of different line width, style, and color</a:t>
            </a:r>
          </a:p>
          <a:p>
            <a:endParaRPr lang="en-US" altLang="x-none" sz="1800">
              <a:ea typeface="Open Sans" panose="020B0606030504020204" pitchFamily="34" charset="0"/>
              <a:cs typeface="Open Sans" panose="020B0606030504020204" pitchFamily="34" charset="0"/>
            </a:endParaRPr>
          </a:p>
        </p:txBody>
      </p:sp>
      <p:grpSp>
        <p:nvGrpSpPr>
          <p:cNvPr id="5" name="Gruppieren 4">
            <a:extLst>
              <a:ext uri="{FF2B5EF4-FFF2-40B4-BE49-F238E27FC236}">
                <a16:creationId xmlns:a16="http://schemas.microsoft.com/office/drawing/2014/main" id="{AFD54AF9-1F60-574B-848F-93EDE21BF256}"/>
              </a:ext>
            </a:extLst>
          </p:cNvPr>
          <p:cNvGrpSpPr/>
          <p:nvPr/>
        </p:nvGrpSpPr>
        <p:grpSpPr>
          <a:xfrm>
            <a:off x="7118926" y="4346261"/>
            <a:ext cx="4428729" cy="1483039"/>
            <a:chOff x="7156450" y="1773382"/>
            <a:chExt cx="4428729" cy="1483039"/>
          </a:xfrm>
        </p:grpSpPr>
        <p:pic>
          <p:nvPicPr>
            <p:cNvPr id="4" name="Grafik 3">
              <a:extLst>
                <a:ext uri="{FF2B5EF4-FFF2-40B4-BE49-F238E27FC236}">
                  <a16:creationId xmlns:a16="http://schemas.microsoft.com/office/drawing/2014/main" id="{E034DE68-6107-4E46-9E32-9BA95A3AEBCA}"/>
                </a:ext>
              </a:extLst>
            </p:cNvPr>
            <p:cNvPicPr>
              <a:picLocks noChangeAspect="1"/>
            </p:cNvPicPr>
            <p:nvPr/>
          </p:nvPicPr>
          <p:blipFill>
            <a:blip r:embed="rId3"/>
            <a:stretch>
              <a:fillRect/>
            </a:stretch>
          </p:blipFill>
          <p:spPr>
            <a:xfrm>
              <a:off x="7156450" y="1942782"/>
              <a:ext cx="4428729" cy="1313639"/>
            </a:xfrm>
            <a:prstGeom prst="rect">
              <a:avLst/>
            </a:prstGeom>
          </p:spPr>
        </p:pic>
        <p:sp>
          <p:nvSpPr>
            <p:cNvPr id="6" name="Rechteck 5">
              <a:extLst>
                <a:ext uri="{FF2B5EF4-FFF2-40B4-BE49-F238E27FC236}">
                  <a16:creationId xmlns:a16="http://schemas.microsoft.com/office/drawing/2014/main" id="{CF42329A-5D7C-CC45-8AEA-6DC39D13C072}"/>
                </a:ext>
              </a:extLst>
            </p:cNvPr>
            <p:cNvSpPr/>
            <p:nvPr/>
          </p:nvSpPr>
          <p:spPr>
            <a:xfrm>
              <a:off x="7156450" y="1773382"/>
              <a:ext cx="241877"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pic>
        <p:nvPicPr>
          <p:cNvPr id="14" name="Grafik 13">
            <a:extLst>
              <a:ext uri="{FF2B5EF4-FFF2-40B4-BE49-F238E27FC236}">
                <a16:creationId xmlns:a16="http://schemas.microsoft.com/office/drawing/2014/main" id="{AC2FBB9F-CB87-164C-AA92-CB1B9B17AEF3}"/>
              </a:ext>
            </a:extLst>
          </p:cNvPr>
          <p:cNvPicPr>
            <a:picLocks noChangeAspect="1"/>
          </p:cNvPicPr>
          <p:nvPr/>
        </p:nvPicPr>
        <p:blipFill>
          <a:blip r:embed="rId4"/>
          <a:stretch>
            <a:fillRect/>
          </a:stretch>
        </p:blipFill>
        <p:spPr>
          <a:xfrm>
            <a:off x="7156450" y="1876670"/>
            <a:ext cx="4391205" cy="2072009"/>
          </a:xfrm>
          <a:prstGeom prst="rect">
            <a:avLst/>
          </a:prstGeom>
        </p:spPr>
      </p:pic>
      <p:sp>
        <p:nvSpPr>
          <p:cNvPr id="15" name="Textfeld 14">
            <a:extLst>
              <a:ext uri="{FF2B5EF4-FFF2-40B4-BE49-F238E27FC236}">
                <a16:creationId xmlns:a16="http://schemas.microsoft.com/office/drawing/2014/main" id="{29183CFC-56D3-B44F-B8CF-25FDFD249EB8}"/>
              </a:ext>
            </a:extLst>
          </p:cNvPr>
          <p:cNvSpPr txBox="1"/>
          <p:nvPr/>
        </p:nvSpPr>
        <p:spPr>
          <a:xfrm>
            <a:off x="8232667" y="1481454"/>
            <a:ext cx="2201245" cy="338554"/>
          </a:xfrm>
          <a:prstGeom prst="rect">
            <a:avLst/>
          </a:prstGeom>
          <a:noFill/>
        </p:spPr>
        <p:txBody>
          <a:bodyPr wrap="none" rtlCol="0">
            <a:spAutoFit/>
          </a:bodyPr>
          <a:lstStyle/>
          <a:p>
            <a:pPr algn="ctr"/>
            <a:r>
              <a:rPr lang="en-US" sz="1600" b="1"/>
              <a:t>Example point style</a:t>
            </a:r>
          </a:p>
        </p:txBody>
      </p:sp>
      <p:sp>
        <p:nvSpPr>
          <p:cNvPr id="17" name="Textfeld 16">
            <a:extLst>
              <a:ext uri="{FF2B5EF4-FFF2-40B4-BE49-F238E27FC236}">
                <a16:creationId xmlns:a16="http://schemas.microsoft.com/office/drawing/2014/main" id="{31686731-2E87-A04F-8EB5-4F699CA66DF7}"/>
              </a:ext>
            </a:extLst>
          </p:cNvPr>
          <p:cNvSpPr txBox="1"/>
          <p:nvPr/>
        </p:nvSpPr>
        <p:spPr>
          <a:xfrm>
            <a:off x="7758180" y="4062893"/>
            <a:ext cx="3150221" cy="338554"/>
          </a:xfrm>
          <a:prstGeom prst="rect">
            <a:avLst/>
          </a:prstGeom>
          <a:noFill/>
        </p:spPr>
        <p:txBody>
          <a:bodyPr wrap="none" rtlCol="0">
            <a:spAutoFit/>
          </a:bodyPr>
          <a:lstStyle/>
          <a:p>
            <a:pPr algn="ctr"/>
            <a:r>
              <a:rPr lang="en-US" sz="1600" b="1"/>
              <a:t>Example line style and color</a:t>
            </a:r>
          </a:p>
        </p:txBody>
      </p:sp>
    </p:spTree>
    <p:custDataLst>
      <p:tags r:id="rId1"/>
    </p:custDataLst>
    <p:extLst>
      <p:ext uri="{BB962C8B-B14F-4D97-AF65-F5344CB8AC3E}">
        <p14:creationId xmlns:p14="http://schemas.microsoft.com/office/powerpoint/2010/main" val="3143129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haltsplatzhalter 1">
            <a:extLst>
              <a:ext uri="{FF2B5EF4-FFF2-40B4-BE49-F238E27FC236}">
                <a16:creationId xmlns:a16="http://schemas.microsoft.com/office/drawing/2014/main" id="{13E0CF6D-8D81-C740-9078-C6D3D4C9051F}"/>
              </a:ext>
            </a:extLst>
          </p:cNvPr>
          <p:cNvSpPr>
            <a:spLocks noGrp="1"/>
          </p:cNvSpPr>
          <p:nvPr>
            <p:ph sz="quarter" idx="10"/>
          </p:nvPr>
        </p:nvSpPr>
        <p:spPr>
          <a:xfrm>
            <a:off x="874711" y="1484313"/>
            <a:ext cx="10593489" cy="4344987"/>
          </a:xfrm>
        </p:spPr>
        <p:txBody>
          <a:bodyPr/>
          <a:lstStyle/>
          <a:p>
            <a:r>
              <a:rPr lang="en-US" altLang="x-none" sz="1800" b="1" dirty="0"/>
              <a:t>If you ...</a:t>
            </a:r>
          </a:p>
          <a:p>
            <a:pPr lvl="1"/>
            <a:r>
              <a:rPr lang="en-US" altLang="x-none" sz="1800" dirty="0"/>
              <a:t>can‘t tell the difference between vector graphics and raster images</a:t>
            </a:r>
          </a:p>
          <a:p>
            <a:pPr lvl="1"/>
            <a:r>
              <a:rPr lang="en-US" altLang="x-none" sz="1800" dirty="0"/>
              <a:t>create your figures in </a:t>
            </a:r>
            <a:r>
              <a:rPr lang="en-US" altLang="x-none" sz="1800" dirty="0" err="1"/>
              <a:t>Powerpoint</a:t>
            </a:r>
            <a:r>
              <a:rPr lang="en-US" altLang="x-none" sz="1800" dirty="0"/>
              <a:t> or Word or simply use SPSS output</a:t>
            </a:r>
          </a:p>
          <a:p>
            <a:pPr lvl="1"/>
            <a:r>
              <a:rPr lang="en-US" altLang="x-none" sz="1800" dirty="0"/>
              <a:t>don‘t know about the standard figure width of the journal you want to submit your paper to</a:t>
            </a:r>
          </a:p>
          <a:p>
            <a:pPr lvl="1"/>
            <a:r>
              <a:rPr lang="en-US" altLang="x-none" sz="1800" dirty="0"/>
              <a:t>have never heard of encapsulated postscript or tagged image file format</a:t>
            </a:r>
          </a:p>
          <a:p>
            <a:pPr lvl="1"/>
            <a:r>
              <a:rPr lang="en-US" altLang="x-none" sz="1800" dirty="0"/>
              <a:t>think that your software‘s 72 dpi default resolution is fairly high </a:t>
            </a:r>
          </a:p>
          <a:p>
            <a:pPr lvl="1"/>
            <a:r>
              <a:rPr lang="en-US" altLang="x-none" sz="1800" dirty="0"/>
              <a:t>feel insecure what information should be given in a figure and what information can be omitted</a:t>
            </a:r>
          </a:p>
          <a:p>
            <a:r>
              <a:rPr lang="en-US" altLang="x-none" sz="1800" b="1" dirty="0"/>
              <a:t>Then this is a workshop for you because you will learn ...</a:t>
            </a:r>
          </a:p>
          <a:p>
            <a:pPr lvl="1"/>
            <a:r>
              <a:rPr lang="en-US" altLang="x-none" sz="1800" dirty="0"/>
              <a:t>that all of the above is doomed to failure</a:t>
            </a:r>
          </a:p>
          <a:p>
            <a:pPr lvl="1"/>
            <a:r>
              <a:rPr lang="en-US" altLang="x-none" sz="1800" dirty="0"/>
              <a:t>how to create high quality figures from scratch that conform to most journals‘ standards</a:t>
            </a:r>
          </a:p>
          <a:p>
            <a:pPr lvl="1"/>
            <a:r>
              <a:rPr lang="en-US" altLang="x-none" sz="1800" dirty="0"/>
              <a:t>to provide what is needed to be provided about your data and results in a figure</a:t>
            </a:r>
          </a:p>
          <a:p>
            <a:pPr lvl="1"/>
            <a:r>
              <a:rPr lang="en-US" altLang="x-none" sz="1800" dirty="0"/>
              <a:t>to omit what simply seems fancy but is not needed or may even be confusing</a:t>
            </a:r>
          </a:p>
          <a:p>
            <a:pPr lvl="1"/>
            <a:endParaRPr lang="en-US" altLang="x-none" sz="1800" dirty="0"/>
          </a:p>
        </p:txBody>
      </p:sp>
      <p:sp>
        <p:nvSpPr>
          <p:cNvPr id="3" name="Titel 2"/>
          <p:cNvSpPr>
            <a:spLocks noGrp="1"/>
          </p:cNvSpPr>
          <p:nvPr>
            <p:ph type="title"/>
          </p:nvPr>
        </p:nvSpPr>
        <p:spPr/>
        <p:txBody>
          <a:bodyPr/>
          <a:lstStyle/>
          <a:p>
            <a:r>
              <a:rPr lang="de-DE" dirty="0"/>
              <a:t>Graphics</a:t>
            </a:r>
            <a:br>
              <a:rPr lang="de-DE" dirty="0"/>
            </a:br>
            <a:r>
              <a:rPr lang="de-DE" b="0" dirty="0"/>
              <a:t>Motivation</a:t>
            </a:r>
          </a:p>
        </p:txBody>
      </p:sp>
    </p:spTree>
    <p:custDataLst>
      <p:tags r:id="rId1"/>
    </p:custDataLst>
    <p:extLst>
      <p:ext uri="{BB962C8B-B14F-4D97-AF65-F5344CB8AC3E}">
        <p14:creationId xmlns:p14="http://schemas.microsoft.com/office/powerpoint/2010/main" val="3878413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1">
                                            <p:txEl>
                                              <p:pRg st="7" end="7"/>
                                            </p:txEl>
                                          </p:spTgt>
                                        </p:tgtEl>
                                        <p:attrNameLst>
                                          <p:attrName>style.visibility</p:attrName>
                                        </p:attrNameLst>
                                      </p:cBhvr>
                                      <p:to>
                                        <p:strVal val="visible"/>
                                      </p:to>
                                    </p:set>
                                    <p:animEffect transition="in" filter="fade">
                                      <p:cBhvr>
                                        <p:cTn id="7" dur="500"/>
                                        <p:tgtEl>
                                          <p:spTgt spid="111">
                                            <p:txEl>
                                              <p:pRg st="7" end="7"/>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11">
                                            <p:txEl>
                                              <p:pRg st="8" end="8"/>
                                            </p:txEl>
                                          </p:spTgt>
                                        </p:tgtEl>
                                        <p:attrNameLst>
                                          <p:attrName>style.visibility</p:attrName>
                                        </p:attrNameLst>
                                      </p:cBhvr>
                                      <p:to>
                                        <p:strVal val="visible"/>
                                      </p:to>
                                    </p:set>
                                    <p:animEffect transition="in" filter="fade">
                                      <p:cBhvr>
                                        <p:cTn id="10" dur="500"/>
                                        <p:tgtEl>
                                          <p:spTgt spid="111">
                                            <p:txEl>
                                              <p:pRg st="8" end="8"/>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1">
                                            <p:txEl>
                                              <p:pRg st="9" end="9"/>
                                            </p:txEl>
                                          </p:spTgt>
                                        </p:tgtEl>
                                        <p:attrNameLst>
                                          <p:attrName>style.visibility</p:attrName>
                                        </p:attrNameLst>
                                      </p:cBhvr>
                                      <p:to>
                                        <p:strVal val="visible"/>
                                      </p:to>
                                    </p:set>
                                    <p:animEffect transition="in" filter="fade">
                                      <p:cBhvr>
                                        <p:cTn id="13" dur="500"/>
                                        <p:tgtEl>
                                          <p:spTgt spid="111">
                                            <p:txEl>
                                              <p:pRg st="9" end="9"/>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11">
                                            <p:txEl>
                                              <p:pRg st="10" end="10"/>
                                            </p:txEl>
                                          </p:spTgt>
                                        </p:tgtEl>
                                        <p:attrNameLst>
                                          <p:attrName>style.visibility</p:attrName>
                                        </p:attrNameLst>
                                      </p:cBhvr>
                                      <p:to>
                                        <p:strVal val="visible"/>
                                      </p:to>
                                    </p:set>
                                    <p:animEffect transition="in" filter="fade">
                                      <p:cBhvr>
                                        <p:cTn id="16" dur="500"/>
                                        <p:tgtEl>
                                          <p:spTgt spid="111">
                                            <p:txEl>
                                              <p:pRg st="10" end="10"/>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11">
                                            <p:txEl>
                                              <p:pRg st="11" end="11"/>
                                            </p:txEl>
                                          </p:spTgt>
                                        </p:tgtEl>
                                        <p:attrNameLst>
                                          <p:attrName>style.visibility</p:attrName>
                                        </p:attrNameLst>
                                      </p:cBhvr>
                                      <p:to>
                                        <p:strVal val="visible"/>
                                      </p:to>
                                    </p:set>
                                    <p:animEffect transition="in" filter="fade">
                                      <p:cBhvr>
                                        <p:cTn id="19" dur="500"/>
                                        <p:tgtEl>
                                          <p:spTgt spid="111">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Standard image formats and sizes</a:t>
            </a:r>
            <a:br>
              <a:rPr lang="en-US"/>
            </a:br>
            <a:r>
              <a:rPr lang="en-US" b="0"/>
              <a:t>Other issues to keep in mind</a:t>
            </a:r>
          </a:p>
        </p:txBody>
      </p:sp>
      <p:sp>
        <p:nvSpPr>
          <p:cNvPr id="6" name="Inhaltsplatzhalter 1">
            <a:extLst>
              <a:ext uri="{FF2B5EF4-FFF2-40B4-BE49-F238E27FC236}">
                <a16:creationId xmlns:a16="http://schemas.microsoft.com/office/drawing/2014/main" id="{AFB2015A-EB45-204B-82D2-74682CB48413}"/>
              </a:ext>
            </a:extLst>
          </p:cNvPr>
          <p:cNvSpPr>
            <a:spLocks noGrp="1"/>
          </p:cNvSpPr>
          <p:nvPr>
            <p:ph sz="quarter" idx="10"/>
          </p:nvPr>
        </p:nvSpPr>
        <p:spPr>
          <a:xfrm>
            <a:off x="874709" y="1484313"/>
            <a:ext cx="5881691" cy="4344987"/>
          </a:xfrm>
        </p:spPr>
        <p:txBody>
          <a:bodyPr/>
          <a:lstStyle/>
          <a:p>
            <a:r>
              <a:rPr lang="en-US" altLang="x-none" sz="1800" b="1">
                <a:ea typeface="Open Sans" panose="020B0606030504020204" pitchFamily="34" charset="0"/>
                <a:cs typeface="Open Sans" panose="020B0606030504020204" pitchFamily="34" charset="0"/>
              </a:rPr>
              <a:t>Color palettes</a:t>
            </a:r>
          </a:p>
          <a:p>
            <a:r>
              <a:rPr lang="en-US" altLang="x-none" sz="1800">
                <a:ea typeface="Open Sans" panose="020B0606030504020204" pitchFamily="34" charset="0"/>
                <a:cs typeface="Open Sans" panose="020B0606030504020204" pitchFamily="34" charset="0"/>
              </a:rPr>
              <a:t>Base R comes with very basic colors that are quite distinguishable but do not look nice, here are several alternatives:</a:t>
            </a:r>
          </a:p>
          <a:p>
            <a:pPr lvl="1"/>
            <a:r>
              <a:rPr lang="en-US" altLang="x-none" sz="1800">
                <a:ea typeface="Open Sans" panose="020B0606030504020204" pitchFamily="34" charset="0"/>
                <a:cs typeface="Open Sans" panose="020B0606030504020204" pitchFamily="34" charset="0"/>
              </a:rPr>
              <a:t>The </a:t>
            </a:r>
            <a:r>
              <a:rPr lang="en-US" altLang="x-none" sz="1800" i="1">
                <a:ea typeface="Open Sans" panose="020B0606030504020204" pitchFamily="34" charset="0"/>
                <a:cs typeface="Open Sans" panose="020B0606030504020204" pitchFamily="34" charset="0"/>
              </a:rPr>
              <a:t>wesanderson</a:t>
            </a:r>
            <a:r>
              <a:rPr lang="en-US" altLang="x-none" sz="1800">
                <a:ea typeface="Open Sans" panose="020B0606030504020204" pitchFamily="34" charset="0"/>
                <a:cs typeface="Open Sans" panose="020B0606030504020204" pitchFamily="34" charset="0"/>
              </a:rPr>
              <a:t> package for R (see top right) comes with a number of great color palettes!</a:t>
            </a:r>
          </a:p>
          <a:p>
            <a:pPr lvl="1"/>
            <a:r>
              <a:rPr lang="en-US" altLang="x-none" sz="1800">
                <a:ea typeface="Open Sans" panose="020B0606030504020204" pitchFamily="34" charset="0"/>
                <a:cs typeface="Open Sans" panose="020B0606030504020204" pitchFamily="34" charset="0"/>
              </a:rPr>
              <a:t>Less fancy and more flexible is the </a:t>
            </a:r>
            <a:r>
              <a:rPr lang="en-US" altLang="x-none" sz="1800" i="1">
                <a:ea typeface="Open Sans" panose="020B0606030504020204" pitchFamily="34" charset="0"/>
                <a:cs typeface="Open Sans" panose="020B0606030504020204" pitchFamily="34" charset="0"/>
              </a:rPr>
              <a:t>RColorBrewer </a:t>
            </a:r>
            <a:r>
              <a:rPr lang="en-US" altLang="x-none" sz="1800">
                <a:ea typeface="Open Sans" panose="020B0606030504020204" pitchFamily="34" charset="0"/>
                <a:cs typeface="Open Sans" panose="020B0606030504020204" pitchFamily="34" charset="0"/>
              </a:rPr>
              <a:t>package (see bottom right)</a:t>
            </a:r>
          </a:p>
          <a:p>
            <a:pPr lvl="1"/>
            <a:r>
              <a:rPr lang="en-US" altLang="x-none" sz="1800">
                <a:ea typeface="Open Sans" panose="020B0606030504020204" pitchFamily="34" charset="0"/>
                <a:cs typeface="Open Sans" panose="020B0606030504020204" pitchFamily="34" charset="0"/>
              </a:rPr>
              <a:t>Further packages are </a:t>
            </a:r>
            <a:r>
              <a:rPr lang="en-US" altLang="x-none" sz="1800" i="1">
                <a:ea typeface="Open Sans" panose="020B0606030504020204" pitchFamily="34" charset="0"/>
                <a:cs typeface="Open Sans" panose="020B0606030504020204" pitchFamily="34" charset="0"/>
              </a:rPr>
              <a:t>viridis </a:t>
            </a:r>
            <a:r>
              <a:rPr lang="en-US" altLang="x-none" sz="1800">
                <a:ea typeface="Open Sans" panose="020B0606030504020204" pitchFamily="34" charset="0"/>
                <a:cs typeface="Open Sans" panose="020B0606030504020204" pitchFamily="34" charset="0"/>
              </a:rPr>
              <a:t>or</a:t>
            </a:r>
            <a:r>
              <a:rPr lang="en-US" altLang="x-none" sz="1800" i="1">
                <a:ea typeface="Open Sans" panose="020B0606030504020204" pitchFamily="34" charset="0"/>
                <a:cs typeface="Open Sans" panose="020B0606030504020204" pitchFamily="34" charset="0"/>
              </a:rPr>
              <a:t> ggsci (</a:t>
            </a:r>
            <a:r>
              <a:rPr lang="en-US" altLang="x-none" sz="1800">
                <a:ea typeface="Open Sans" panose="020B0606030504020204" pitchFamily="34" charset="0"/>
                <a:cs typeface="Open Sans" panose="020B0606030504020204" pitchFamily="34" charset="0"/>
              </a:rPr>
              <a:t>especially suited for </a:t>
            </a:r>
            <a:r>
              <a:rPr lang="en-US" altLang="x-none" sz="1800" i="1">
                <a:ea typeface="Open Sans" panose="020B0606030504020204" pitchFamily="34" charset="0"/>
                <a:cs typeface="Open Sans" panose="020B0606030504020204" pitchFamily="34" charset="0"/>
              </a:rPr>
              <a:t>ggplot2)</a:t>
            </a:r>
          </a:p>
          <a:p>
            <a:r>
              <a:rPr lang="en-US" altLang="x-none" sz="1800">
                <a:ea typeface="Open Sans" panose="020B0606030504020204" pitchFamily="34" charset="0"/>
                <a:cs typeface="Open Sans" panose="020B0606030504020204" pitchFamily="34" charset="0"/>
              </a:rPr>
              <a:t>Still, you might want to play with colors and create your own color palettes, but make sure they are differentiable in b/w and for color-blind individuals (see </a:t>
            </a:r>
            <a:r>
              <a:rPr lang="en-US" altLang="x-none" sz="1800">
                <a:ea typeface="Open Sans" panose="020B0606030504020204" pitchFamily="34" charset="0"/>
                <a:cs typeface="Open Sans" panose="020B0606030504020204" pitchFamily="34" charset="0"/>
                <a:hlinkClick r:id="rId3"/>
              </a:rPr>
              <a:t>http://www.cookbook-r.com/Graphs/Colors_(ggplot2)</a:t>
            </a:r>
            <a:endParaRPr lang="en-US" altLang="x-none" sz="1800">
              <a:ea typeface="Open Sans" panose="020B0606030504020204" pitchFamily="34" charset="0"/>
              <a:cs typeface="Open Sans" panose="020B0606030504020204" pitchFamily="34" charset="0"/>
            </a:endParaRPr>
          </a:p>
          <a:p>
            <a:endParaRPr lang="en-US" altLang="x-none" sz="1800">
              <a:ea typeface="Open Sans" panose="020B0606030504020204" pitchFamily="34" charset="0"/>
              <a:cs typeface="Open Sans" panose="020B0606030504020204" pitchFamily="34" charset="0"/>
            </a:endParaRPr>
          </a:p>
          <a:p>
            <a:endParaRPr lang="en-US" altLang="x-none" sz="1800">
              <a:ea typeface="Open Sans" panose="020B0606030504020204" pitchFamily="34" charset="0"/>
              <a:cs typeface="Open Sans" panose="020B0606030504020204" pitchFamily="34" charset="0"/>
            </a:endParaRPr>
          </a:p>
          <a:p>
            <a:endParaRPr lang="en-US" altLang="x-none" sz="1800">
              <a:ea typeface="Open Sans" panose="020B0606030504020204" pitchFamily="34" charset="0"/>
              <a:cs typeface="Open Sans" panose="020B0606030504020204" pitchFamily="34" charset="0"/>
            </a:endParaRPr>
          </a:p>
        </p:txBody>
      </p:sp>
      <p:pic>
        <p:nvPicPr>
          <p:cNvPr id="46" name="Grafik 45">
            <a:extLst>
              <a:ext uri="{FF2B5EF4-FFF2-40B4-BE49-F238E27FC236}">
                <a16:creationId xmlns:a16="http://schemas.microsoft.com/office/drawing/2014/main" id="{C38D837B-D6A4-774A-8AA0-A70565D8930E}"/>
              </a:ext>
            </a:extLst>
          </p:cNvPr>
          <p:cNvPicPr>
            <a:picLocks noChangeAspect="1"/>
          </p:cNvPicPr>
          <p:nvPr/>
        </p:nvPicPr>
        <p:blipFill>
          <a:blip r:embed="rId4"/>
          <a:stretch>
            <a:fillRect/>
          </a:stretch>
        </p:blipFill>
        <p:spPr>
          <a:xfrm>
            <a:off x="7030026" y="1495517"/>
            <a:ext cx="4421295" cy="4346484"/>
          </a:xfrm>
          <a:prstGeom prst="rect">
            <a:avLst/>
          </a:prstGeom>
        </p:spPr>
      </p:pic>
      <p:sp>
        <p:nvSpPr>
          <p:cNvPr id="51" name="Rechteck 50">
            <a:extLst>
              <a:ext uri="{FF2B5EF4-FFF2-40B4-BE49-F238E27FC236}">
                <a16:creationId xmlns:a16="http://schemas.microsoft.com/office/drawing/2014/main" id="{85164C47-2346-C04F-BE22-9E195C333CB0}"/>
              </a:ext>
            </a:extLst>
          </p:cNvPr>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bg1">
                    <a:lumMod val="50000"/>
                  </a:schemeClr>
                </a:solidFill>
              </a:rPr>
              <a:t>Find out more about colors in R at </a:t>
            </a:r>
            <a:r>
              <a:rPr lang="en-US" sz="1600">
                <a:solidFill>
                  <a:schemeClr val="bg1">
                    <a:lumMod val="50000"/>
                  </a:schemeClr>
                </a:solidFill>
                <a:hlinkClick r:id="rId5"/>
              </a:rPr>
              <a:t>https://rpubs.com/MRufino/colorr</a:t>
            </a:r>
            <a:endParaRPr lang="en-US" sz="1600">
              <a:solidFill>
                <a:schemeClr val="bg1">
                  <a:lumMod val="50000"/>
                </a:schemeClr>
              </a:solidFill>
            </a:endParaRPr>
          </a:p>
        </p:txBody>
      </p:sp>
    </p:spTree>
    <p:custDataLst>
      <p:tags r:id="rId1"/>
    </p:custDataLst>
    <p:extLst>
      <p:ext uri="{BB962C8B-B14F-4D97-AF65-F5344CB8AC3E}">
        <p14:creationId xmlns:p14="http://schemas.microsoft.com/office/powerpoint/2010/main" val="2113187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lvl="5"/>
            <a:r>
              <a:rPr lang="en-US" sz="3600" b="1">
                <a:solidFill>
                  <a:schemeClr val="bg1"/>
                </a:solidFill>
                <a:latin typeface="Open Sans" panose="020B0606030504020204" pitchFamily="34" charset="0"/>
                <a:ea typeface="Open Sans" panose="020B0606030504020204" pitchFamily="34" charset="0"/>
                <a:cs typeface="Open Sans" panose="020B0606030504020204" pitchFamily="34" charset="0"/>
              </a:rPr>
              <a:t>Information to be provided in figures</a:t>
            </a:r>
            <a:br>
              <a:rPr lang="en-US" sz="3600" b="1">
                <a:solidFill>
                  <a:schemeClr val="bg1"/>
                </a:solidFill>
                <a:latin typeface="Open Sans" panose="020B0606030504020204" pitchFamily="34" charset="0"/>
                <a:ea typeface="Open Sans" panose="020B0606030504020204" pitchFamily="34" charset="0"/>
                <a:cs typeface="Open Sans" panose="020B0606030504020204" pitchFamily="34" charset="0"/>
              </a:rPr>
            </a:br>
            <a:r>
              <a:rPr lang="en-US" sz="3600">
                <a:solidFill>
                  <a:schemeClr val="bg1"/>
                </a:solidFill>
                <a:latin typeface="Open Sans" panose="020B0606030504020204" pitchFamily="34" charset="0"/>
                <a:ea typeface="Open Sans" panose="020B0606030504020204" pitchFamily="34" charset="0"/>
                <a:cs typeface="Open Sans" panose="020B0606030504020204" pitchFamily="34" charset="0"/>
              </a:rPr>
              <a:t>and information that can be omitted</a:t>
            </a:r>
          </a:p>
        </p:txBody>
      </p:sp>
    </p:spTree>
    <p:custDataLst>
      <p:tags r:id="rId1"/>
    </p:custDataLst>
    <p:extLst>
      <p:ext uri="{BB962C8B-B14F-4D97-AF65-F5344CB8AC3E}">
        <p14:creationId xmlns:p14="http://schemas.microsoft.com/office/powerpoint/2010/main" val="67567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Descriptive plots</a:t>
            </a:r>
          </a:p>
          <a:p>
            <a:r>
              <a:rPr lang="en-US" altLang="x-none" sz="1800">
                <a:ea typeface="Open Sans" panose="020B0606030504020204" pitchFamily="34" charset="0"/>
                <a:cs typeface="Open Sans" panose="020B0606030504020204" pitchFamily="34" charset="0"/>
              </a:rPr>
              <a:t>Always visualize the distributional characteristics of your (main) data, as readers cannot infer them easily from means, SD, skew and kurtosis</a:t>
            </a:r>
          </a:p>
          <a:p>
            <a:r>
              <a:rPr lang="en-US" altLang="x-none" sz="1800">
                <a:ea typeface="Open Sans" panose="020B0606030504020204" pitchFamily="34" charset="0"/>
                <a:cs typeface="Open Sans" panose="020B0606030504020204" pitchFamily="34" charset="0"/>
              </a:rPr>
              <a:t>For example, see figure on the right</a:t>
            </a:r>
          </a:p>
          <a:p>
            <a:pPr lvl="1"/>
            <a:endParaRPr lang="en-US" altLang="x-none" sz="1800" b="1">
              <a:ea typeface="Open Sans" panose="020B0606030504020204" pitchFamily="34" charset="0"/>
              <a:cs typeface="Open Sans" panose="020B0606030504020204" pitchFamily="34" charset="0"/>
            </a:endParaRPr>
          </a:p>
          <a:p>
            <a:endParaRPr lang="en-US" altLang="x-none" sz="1800">
              <a:ea typeface="Open Sans" panose="020B0606030504020204" pitchFamily="34" charset="0"/>
              <a:cs typeface="Open Sans" panose="020B0606030504020204" pitchFamily="34" charset="0"/>
            </a:endParaRPr>
          </a:p>
          <a:p>
            <a:endParaRPr lang="en-US" altLang="x-none" sz="1800">
              <a:ea typeface="Open Sans" panose="020B0606030504020204" pitchFamily="34" charset="0"/>
              <a:cs typeface="Open Sans" panose="020B0606030504020204" pitchFamily="34" charset="0"/>
            </a:endParaRPr>
          </a:p>
          <a:p>
            <a:pPr>
              <a:spcAft>
                <a:spcPct val="20000"/>
              </a:spcAft>
            </a:pPr>
            <a:endParaRPr lang="en-US" altLang="x-none" sz="1800">
              <a:ea typeface="Open Sans" panose="020B0606030504020204" pitchFamily="34" charset="0"/>
              <a:cs typeface="Open Sans" panose="020B0606030504020204" pitchFamily="34" charset="0"/>
            </a:endParaRPr>
          </a:p>
          <a:p>
            <a:pPr>
              <a:spcAft>
                <a:spcPct val="20000"/>
              </a:spcAft>
            </a:pPr>
            <a:endParaRPr lang="en-US" altLang="x-none" sz="1800">
              <a:ea typeface="Open Sans" panose="020B0606030504020204" pitchFamily="34" charset="0"/>
              <a:cs typeface="Open Sans" panose="020B0606030504020204" pitchFamily="34" charset="0"/>
            </a:endParaRPr>
          </a:p>
        </p:txBody>
      </p:sp>
      <p:graphicFrame>
        <p:nvGraphicFramePr>
          <p:cNvPr id="2" name="Tabelle 3">
            <a:extLst>
              <a:ext uri="{FF2B5EF4-FFF2-40B4-BE49-F238E27FC236}">
                <a16:creationId xmlns:a16="http://schemas.microsoft.com/office/drawing/2014/main" id="{25C88964-3FB7-E54A-8224-8B770AC865FB}"/>
              </a:ext>
            </a:extLst>
          </p:cNvPr>
          <p:cNvGraphicFramePr>
            <a:graphicFrameLocks noGrp="1"/>
          </p:cNvGraphicFramePr>
          <p:nvPr>
            <p:extLst>
              <p:ext uri="{D42A27DB-BD31-4B8C-83A1-F6EECF244321}">
                <p14:modId xmlns:p14="http://schemas.microsoft.com/office/powerpoint/2010/main" val="778735246"/>
              </p:ext>
            </p:extLst>
          </p:nvPr>
        </p:nvGraphicFramePr>
        <p:xfrm>
          <a:off x="874710" y="3656806"/>
          <a:ext cx="5651220" cy="1112520"/>
        </p:xfrm>
        <a:graphic>
          <a:graphicData uri="http://schemas.openxmlformats.org/drawingml/2006/table">
            <a:tbl>
              <a:tblPr firstRow="1" bandRow="1">
                <a:tableStyleId>{5C22544A-7EE6-4342-B048-85BDC9FD1C3A}</a:tableStyleId>
              </a:tblPr>
              <a:tblGrid>
                <a:gridCol w="1130244">
                  <a:extLst>
                    <a:ext uri="{9D8B030D-6E8A-4147-A177-3AD203B41FA5}">
                      <a16:colId xmlns:a16="http://schemas.microsoft.com/office/drawing/2014/main" val="2465415086"/>
                    </a:ext>
                  </a:extLst>
                </a:gridCol>
                <a:gridCol w="1130244">
                  <a:extLst>
                    <a:ext uri="{9D8B030D-6E8A-4147-A177-3AD203B41FA5}">
                      <a16:colId xmlns:a16="http://schemas.microsoft.com/office/drawing/2014/main" val="1687423181"/>
                    </a:ext>
                  </a:extLst>
                </a:gridCol>
                <a:gridCol w="1130244">
                  <a:extLst>
                    <a:ext uri="{9D8B030D-6E8A-4147-A177-3AD203B41FA5}">
                      <a16:colId xmlns:a16="http://schemas.microsoft.com/office/drawing/2014/main" val="2622135472"/>
                    </a:ext>
                  </a:extLst>
                </a:gridCol>
                <a:gridCol w="1130244">
                  <a:extLst>
                    <a:ext uri="{9D8B030D-6E8A-4147-A177-3AD203B41FA5}">
                      <a16:colId xmlns:a16="http://schemas.microsoft.com/office/drawing/2014/main" val="3806517006"/>
                    </a:ext>
                  </a:extLst>
                </a:gridCol>
                <a:gridCol w="1130244">
                  <a:extLst>
                    <a:ext uri="{9D8B030D-6E8A-4147-A177-3AD203B41FA5}">
                      <a16:colId xmlns:a16="http://schemas.microsoft.com/office/drawing/2014/main" val="485548730"/>
                    </a:ext>
                  </a:extLst>
                </a:gridCol>
              </a:tblGrid>
              <a:tr h="370840">
                <a:tc>
                  <a:txBody>
                    <a:bodyPr/>
                    <a:lstStyle/>
                    <a:p>
                      <a:r>
                        <a:rPr lang="de-DE" sz="1600" dirty="0"/>
                        <a:t>Line</a:t>
                      </a:r>
                    </a:p>
                  </a:txBody>
                  <a:tcPr/>
                </a:tc>
                <a:tc>
                  <a:txBody>
                    <a:bodyPr/>
                    <a:lstStyle/>
                    <a:p>
                      <a:pPr algn="ctr"/>
                      <a:r>
                        <a:rPr lang="de-DE" sz="1600" dirty="0"/>
                        <a:t>M</a:t>
                      </a:r>
                    </a:p>
                  </a:txBody>
                  <a:tcPr/>
                </a:tc>
                <a:tc>
                  <a:txBody>
                    <a:bodyPr/>
                    <a:lstStyle/>
                    <a:p>
                      <a:pPr algn="ctr"/>
                      <a:r>
                        <a:rPr lang="de-DE" sz="1600" dirty="0"/>
                        <a:t>SD</a:t>
                      </a:r>
                    </a:p>
                  </a:txBody>
                  <a:tcPr/>
                </a:tc>
                <a:tc>
                  <a:txBody>
                    <a:bodyPr/>
                    <a:lstStyle/>
                    <a:p>
                      <a:pPr algn="ctr"/>
                      <a:r>
                        <a:rPr lang="en-US" sz="1600" noProof="0" dirty="0"/>
                        <a:t>Skew</a:t>
                      </a:r>
                    </a:p>
                  </a:txBody>
                  <a:tcPr/>
                </a:tc>
                <a:tc>
                  <a:txBody>
                    <a:bodyPr/>
                    <a:lstStyle/>
                    <a:p>
                      <a:pPr algn="ctr"/>
                      <a:r>
                        <a:rPr lang="en-US" sz="1600" noProof="0" dirty="0"/>
                        <a:t>Kurtosis</a:t>
                      </a:r>
                    </a:p>
                  </a:txBody>
                  <a:tcPr/>
                </a:tc>
                <a:extLst>
                  <a:ext uri="{0D108BD9-81ED-4DB2-BD59-A6C34878D82A}">
                    <a16:rowId xmlns:a16="http://schemas.microsoft.com/office/drawing/2014/main" val="4098717460"/>
                  </a:ext>
                </a:extLst>
              </a:tr>
              <a:tr h="370840">
                <a:tc>
                  <a:txBody>
                    <a:bodyPr/>
                    <a:lstStyle/>
                    <a:p>
                      <a:r>
                        <a:rPr lang="de-DE" sz="1600" dirty="0"/>
                        <a:t>solid</a:t>
                      </a:r>
                    </a:p>
                  </a:txBody>
                  <a:tcPr/>
                </a:tc>
                <a:tc>
                  <a:txBody>
                    <a:bodyPr/>
                    <a:lstStyle/>
                    <a:p>
                      <a:pPr algn="ctr"/>
                      <a:r>
                        <a:rPr lang="de-DE" sz="1600" dirty="0"/>
                        <a:t>560.90</a:t>
                      </a:r>
                    </a:p>
                  </a:txBody>
                  <a:tcPr/>
                </a:tc>
                <a:tc>
                  <a:txBody>
                    <a:bodyPr/>
                    <a:lstStyle/>
                    <a:p>
                      <a:pPr algn="ctr"/>
                      <a:r>
                        <a:rPr lang="de-DE" sz="1600" dirty="0"/>
                        <a:t>111.74</a:t>
                      </a:r>
                    </a:p>
                  </a:txBody>
                  <a:tcPr/>
                </a:tc>
                <a:tc>
                  <a:txBody>
                    <a:bodyPr/>
                    <a:lstStyle/>
                    <a:p>
                      <a:pPr algn="ctr"/>
                      <a:r>
                        <a:rPr lang="de-DE" sz="1600" dirty="0"/>
                        <a:t>1.70</a:t>
                      </a:r>
                    </a:p>
                  </a:txBody>
                  <a:tcPr/>
                </a:tc>
                <a:tc>
                  <a:txBody>
                    <a:bodyPr/>
                    <a:lstStyle/>
                    <a:p>
                      <a:pPr algn="ctr"/>
                      <a:r>
                        <a:rPr lang="de-DE" sz="1600" dirty="0"/>
                        <a:t>6.85</a:t>
                      </a:r>
                    </a:p>
                  </a:txBody>
                  <a:tcPr/>
                </a:tc>
                <a:extLst>
                  <a:ext uri="{0D108BD9-81ED-4DB2-BD59-A6C34878D82A}">
                    <a16:rowId xmlns:a16="http://schemas.microsoft.com/office/drawing/2014/main" val="2589594144"/>
                  </a:ext>
                </a:extLst>
              </a:tr>
              <a:tr h="370840">
                <a:tc>
                  <a:txBody>
                    <a:bodyPr/>
                    <a:lstStyle/>
                    <a:p>
                      <a:r>
                        <a:rPr lang="en-US" sz="1600" noProof="0" dirty="0"/>
                        <a:t>dotted</a:t>
                      </a:r>
                    </a:p>
                  </a:txBody>
                  <a:tcPr/>
                </a:tc>
                <a:tc>
                  <a:txBody>
                    <a:bodyPr/>
                    <a:lstStyle/>
                    <a:p>
                      <a:pPr algn="ctr"/>
                      <a:r>
                        <a:rPr lang="de-DE" sz="1600" dirty="0"/>
                        <a:t>560.91</a:t>
                      </a:r>
                    </a:p>
                  </a:txBody>
                  <a:tcPr/>
                </a:tc>
                <a:tc>
                  <a:txBody>
                    <a:bodyPr/>
                    <a:lstStyle/>
                    <a:p>
                      <a:pPr algn="ctr"/>
                      <a:r>
                        <a:rPr lang="de-DE" sz="1600" dirty="0"/>
                        <a:t>108.65</a:t>
                      </a:r>
                    </a:p>
                  </a:txBody>
                  <a:tcPr/>
                </a:tc>
                <a:tc>
                  <a:txBody>
                    <a:bodyPr/>
                    <a:lstStyle/>
                    <a:p>
                      <a:pPr algn="ctr"/>
                      <a:r>
                        <a:rPr lang="de-DE" sz="1600" dirty="0"/>
                        <a:t>0.04</a:t>
                      </a:r>
                    </a:p>
                  </a:txBody>
                  <a:tcPr/>
                </a:tc>
                <a:tc>
                  <a:txBody>
                    <a:bodyPr/>
                    <a:lstStyle/>
                    <a:p>
                      <a:pPr algn="ctr"/>
                      <a:r>
                        <a:rPr lang="de-DE" sz="1600" dirty="0"/>
                        <a:t>-0.34</a:t>
                      </a:r>
                    </a:p>
                  </a:txBody>
                  <a:tcPr/>
                </a:tc>
                <a:extLst>
                  <a:ext uri="{0D108BD9-81ED-4DB2-BD59-A6C34878D82A}">
                    <a16:rowId xmlns:a16="http://schemas.microsoft.com/office/drawing/2014/main" val="1605678432"/>
                  </a:ext>
                </a:extLst>
              </a:tr>
            </a:tbl>
          </a:graphicData>
        </a:graphic>
      </p:graphicFrame>
      <p:pic>
        <p:nvPicPr>
          <p:cNvPr id="5" name="Grafik 4">
            <a:extLst>
              <a:ext uri="{FF2B5EF4-FFF2-40B4-BE49-F238E27FC236}">
                <a16:creationId xmlns:a16="http://schemas.microsoft.com/office/drawing/2014/main" id="{0FBC88C4-6EFE-7D4C-B232-4ED2E08500E0}"/>
              </a:ext>
            </a:extLst>
          </p:cNvPr>
          <p:cNvPicPr>
            <a:picLocks noChangeAspect="1"/>
          </p:cNvPicPr>
          <p:nvPr/>
        </p:nvPicPr>
        <p:blipFill rotWithShape="1">
          <a:blip r:embed="rId3">
            <a:extLst>
              <a:ext uri="{28A0092B-C50C-407E-A947-70E740481C1C}">
                <a14:useLocalDpi xmlns:a14="http://schemas.microsoft.com/office/drawing/2010/main" val="0"/>
              </a:ext>
            </a:extLst>
          </a:blip>
          <a:srcRect t="4715" r="5122" b="7575"/>
          <a:stretch/>
        </p:blipFill>
        <p:spPr>
          <a:xfrm>
            <a:off x="7507056" y="1453800"/>
            <a:ext cx="4032966" cy="3676465"/>
          </a:xfrm>
          <a:prstGeom prst="rect">
            <a:avLst/>
          </a:prstGeom>
        </p:spPr>
      </p:pic>
    </p:spTree>
    <p:custDataLst>
      <p:tags r:id="rId1"/>
    </p:custDataLst>
    <p:extLst>
      <p:ext uri="{BB962C8B-B14F-4D97-AF65-F5344CB8AC3E}">
        <p14:creationId xmlns:p14="http://schemas.microsoft.com/office/powerpoint/2010/main" val="150173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Descriptive plots</a:t>
            </a:r>
          </a:p>
          <a:p>
            <a:r>
              <a:rPr lang="en-US" altLang="x-none" sz="1800">
                <a:ea typeface="Open Sans" panose="020B0606030504020204" pitchFamily="34" charset="0"/>
                <a:cs typeface="Open Sans" panose="020B0606030504020204" pitchFamily="34" charset="0"/>
              </a:rPr>
              <a:t>Always visualize the distributional characteristics of your (main) data, as readers cannot infer them easily from means, SDs, skew and kurtosis</a:t>
            </a:r>
          </a:p>
          <a:p>
            <a:r>
              <a:rPr lang="en-US" altLang="x-none" sz="1800">
                <a:ea typeface="Open Sans" panose="020B0606030504020204" pitchFamily="34" charset="0"/>
                <a:cs typeface="Open Sans" panose="020B0606030504020204" pitchFamily="34" charset="0"/>
              </a:rPr>
              <a:t>Boxplots will sometimes (but not always) do, but the basic R function will produce ugly and in part uninformative output</a:t>
            </a:r>
          </a:p>
          <a:p>
            <a:r>
              <a:rPr lang="en-US" altLang="x-none" sz="1800">
                <a:ea typeface="Open Sans" panose="020B0606030504020204" pitchFamily="34" charset="0"/>
                <a:cs typeface="Open Sans" panose="020B0606030504020204" pitchFamily="34" charset="0"/>
              </a:rPr>
              <a:t> </a:t>
            </a:r>
          </a:p>
          <a:p>
            <a:pPr>
              <a:spcAft>
                <a:spcPct val="20000"/>
              </a:spcAft>
            </a:pPr>
            <a:endParaRPr lang="en-US" altLang="x-none" sz="1800">
              <a:ea typeface="Open Sans" panose="020B0606030504020204" pitchFamily="34" charset="0"/>
              <a:cs typeface="Open Sans" panose="020B0606030504020204" pitchFamily="34" charset="0"/>
            </a:endParaRPr>
          </a:p>
        </p:txBody>
      </p:sp>
      <p:pic>
        <p:nvPicPr>
          <p:cNvPr id="6" name="Grafik 5">
            <a:extLst>
              <a:ext uri="{FF2B5EF4-FFF2-40B4-BE49-F238E27FC236}">
                <a16:creationId xmlns:a16="http://schemas.microsoft.com/office/drawing/2014/main" id="{F6BA16D8-4F76-4549-A6C4-007260A79B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6631" y="756487"/>
            <a:ext cx="5486400" cy="5410200"/>
          </a:xfrm>
          <a:prstGeom prst="rect">
            <a:avLst/>
          </a:prstGeom>
        </p:spPr>
      </p:pic>
    </p:spTree>
    <p:custDataLst>
      <p:tags r:id="rId1"/>
    </p:custDataLst>
    <p:extLst>
      <p:ext uri="{BB962C8B-B14F-4D97-AF65-F5344CB8AC3E}">
        <p14:creationId xmlns:p14="http://schemas.microsoft.com/office/powerpoint/2010/main" val="1729791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Descriptive plots</a:t>
            </a:r>
          </a:p>
          <a:p>
            <a:r>
              <a:rPr lang="en-US" altLang="x-none" sz="1800">
                <a:ea typeface="Open Sans" panose="020B0606030504020204" pitchFamily="34" charset="0"/>
                <a:cs typeface="Open Sans" panose="020B0606030504020204" pitchFamily="34" charset="0"/>
              </a:rPr>
              <a:t>Always visualize the distributional characteristics of your (main) data, as readers cannot infer them easily from means, SDs, skew and kurtosis</a:t>
            </a:r>
          </a:p>
          <a:p>
            <a:r>
              <a:rPr lang="en-US" altLang="x-none" sz="1800">
                <a:ea typeface="Open Sans" panose="020B0606030504020204" pitchFamily="34" charset="0"/>
                <a:cs typeface="Open Sans" panose="020B0606030504020204" pitchFamily="34" charset="0"/>
              </a:rPr>
              <a:t>Boxplots will sometimes (but not always) do, but the basic R function will produce ugly and in part uninformative output</a:t>
            </a:r>
          </a:p>
          <a:p>
            <a:r>
              <a:rPr lang="en-US" altLang="x-none" sz="1800">
                <a:ea typeface="Open Sans" panose="020B0606030504020204" pitchFamily="34" charset="0"/>
                <a:cs typeface="Open Sans" panose="020B0606030504020204" pitchFamily="34" charset="0"/>
              </a:rPr>
              <a:t>You can polish it and add notches (giving an impression of significant differences between variables), but still, condition differences are less obvious</a:t>
            </a:r>
          </a:p>
          <a:p>
            <a:pPr>
              <a:spcAft>
                <a:spcPct val="20000"/>
              </a:spcAft>
            </a:pPr>
            <a:endParaRPr lang="en-US" altLang="x-none" sz="1800">
              <a:ea typeface="Open Sans" panose="020B0606030504020204" pitchFamily="34" charset="0"/>
              <a:cs typeface="Open Sans" panose="020B0606030504020204" pitchFamily="34" charset="0"/>
            </a:endParaRPr>
          </a:p>
        </p:txBody>
      </p:sp>
      <p:grpSp>
        <p:nvGrpSpPr>
          <p:cNvPr id="15" name="Gruppieren 14">
            <a:extLst>
              <a:ext uri="{FF2B5EF4-FFF2-40B4-BE49-F238E27FC236}">
                <a16:creationId xmlns:a16="http://schemas.microsoft.com/office/drawing/2014/main" id="{020AC635-E3EA-A146-A65C-4369CD9F3133}"/>
              </a:ext>
            </a:extLst>
          </p:cNvPr>
          <p:cNvGrpSpPr/>
          <p:nvPr/>
        </p:nvGrpSpPr>
        <p:grpSpPr>
          <a:xfrm>
            <a:off x="6336631" y="756487"/>
            <a:ext cx="5486400" cy="5410200"/>
            <a:chOff x="3352800" y="723900"/>
            <a:chExt cx="5486400" cy="5410200"/>
          </a:xfrm>
        </p:grpSpPr>
        <p:pic>
          <p:nvPicPr>
            <p:cNvPr id="6" name="Grafik 5">
              <a:extLst>
                <a:ext uri="{FF2B5EF4-FFF2-40B4-BE49-F238E27FC236}">
                  <a16:creationId xmlns:a16="http://schemas.microsoft.com/office/drawing/2014/main" id="{F6BA16D8-4F76-4549-A6C4-007260A79B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8" name="Grafik 7">
              <a:extLst>
                <a:ext uri="{FF2B5EF4-FFF2-40B4-BE49-F238E27FC236}">
                  <a16:creationId xmlns:a16="http://schemas.microsoft.com/office/drawing/2014/main" id="{259D4958-DA31-0B4C-8EC3-9F318CBCDB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grpSp>
    </p:spTree>
    <p:custDataLst>
      <p:tags r:id="rId1"/>
    </p:custDataLst>
    <p:extLst>
      <p:ext uri="{BB962C8B-B14F-4D97-AF65-F5344CB8AC3E}">
        <p14:creationId xmlns:p14="http://schemas.microsoft.com/office/powerpoint/2010/main" val="664209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Descriptive plots</a:t>
            </a:r>
          </a:p>
          <a:p>
            <a:r>
              <a:rPr lang="en-US" altLang="x-none" sz="1800">
                <a:ea typeface="Open Sans" panose="020B0606030504020204" pitchFamily="34" charset="0"/>
                <a:cs typeface="Open Sans" panose="020B0606030504020204" pitchFamily="34" charset="0"/>
              </a:rPr>
              <a:t>Always visualize the distributional characteristics of your (main) data, as readers cannot infer them easily from means, SDs, skew and kurtosis</a:t>
            </a:r>
          </a:p>
          <a:p>
            <a:r>
              <a:rPr lang="en-US" altLang="x-none" sz="1800">
                <a:ea typeface="Open Sans" panose="020B0606030504020204" pitchFamily="34" charset="0"/>
                <a:cs typeface="Open Sans" panose="020B0606030504020204" pitchFamily="34" charset="0"/>
              </a:rPr>
              <a:t>Boxplots will sometimes (but not always) do, but the basic R function will produce ugly and in part uninformative output</a:t>
            </a:r>
          </a:p>
          <a:p>
            <a:r>
              <a:rPr lang="en-US" altLang="x-none" sz="1800">
                <a:ea typeface="Open Sans" panose="020B0606030504020204" pitchFamily="34" charset="0"/>
                <a:cs typeface="Open Sans" panose="020B0606030504020204" pitchFamily="34" charset="0"/>
              </a:rPr>
              <a:t>You can polish it and add notches (giving an impression of significant differences between variables), but still, condition differences are less obvious as compared to this plot</a:t>
            </a:r>
          </a:p>
          <a:p>
            <a:pPr>
              <a:spcAft>
                <a:spcPct val="20000"/>
              </a:spcAft>
            </a:pPr>
            <a:endParaRPr lang="en-US" altLang="x-none" sz="1800">
              <a:ea typeface="Open Sans" panose="020B0606030504020204" pitchFamily="34" charset="0"/>
              <a:cs typeface="Open Sans" panose="020B0606030504020204" pitchFamily="34" charset="0"/>
            </a:endParaRPr>
          </a:p>
        </p:txBody>
      </p:sp>
      <p:grpSp>
        <p:nvGrpSpPr>
          <p:cNvPr id="15" name="Gruppieren 14">
            <a:extLst>
              <a:ext uri="{FF2B5EF4-FFF2-40B4-BE49-F238E27FC236}">
                <a16:creationId xmlns:a16="http://schemas.microsoft.com/office/drawing/2014/main" id="{020AC635-E3EA-A146-A65C-4369CD9F3133}"/>
              </a:ext>
            </a:extLst>
          </p:cNvPr>
          <p:cNvGrpSpPr/>
          <p:nvPr/>
        </p:nvGrpSpPr>
        <p:grpSpPr>
          <a:xfrm>
            <a:off x="6336631" y="756487"/>
            <a:ext cx="5486400" cy="5410200"/>
            <a:chOff x="3352800" y="723900"/>
            <a:chExt cx="5486400" cy="5410200"/>
          </a:xfrm>
        </p:grpSpPr>
        <p:pic>
          <p:nvPicPr>
            <p:cNvPr id="6" name="Grafik 5">
              <a:extLst>
                <a:ext uri="{FF2B5EF4-FFF2-40B4-BE49-F238E27FC236}">
                  <a16:creationId xmlns:a16="http://schemas.microsoft.com/office/drawing/2014/main" id="{F6BA16D8-4F76-4549-A6C4-007260A79B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8" name="Grafik 7">
              <a:extLst>
                <a:ext uri="{FF2B5EF4-FFF2-40B4-BE49-F238E27FC236}">
                  <a16:creationId xmlns:a16="http://schemas.microsoft.com/office/drawing/2014/main" id="{259D4958-DA31-0B4C-8EC3-9F318CBCDB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10" name="Grafik 9">
              <a:extLst>
                <a:ext uri="{FF2B5EF4-FFF2-40B4-BE49-F238E27FC236}">
                  <a16:creationId xmlns:a16="http://schemas.microsoft.com/office/drawing/2014/main" id="{F606468F-8AE8-F049-AE76-805BA04924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grpSp>
    </p:spTree>
    <p:custDataLst>
      <p:tags r:id="rId1"/>
    </p:custDataLst>
    <p:extLst>
      <p:ext uri="{BB962C8B-B14F-4D97-AF65-F5344CB8AC3E}">
        <p14:creationId xmlns:p14="http://schemas.microsoft.com/office/powerpoint/2010/main" val="812305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Descriptive plots</a:t>
            </a:r>
          </a:p>
          <a:p>
            <a:r>
              <a:rPr lang="en-US" altLang="x-none" sz="1800">
                <a:ea typeface="Open Sans" panose="020B0606030504020204" pitchFamily="34" charset="0"/>
                <a:cs typeface="Open Sans" panose="020B0606030504020204" pitchFamily="34" charset="0"/>
              </a:rPr>
              <a:t>Always visualize the distributional characteristics of your (main) data, as readers cannot infer them easily from means, SDs, skew and kurtosis</a:t>
            </a:r>
          </a:p>
          <a:p>
            <a:r>
              <a:rPr lang="en-US" altLang="x-none" sz="1800">
                <a:ea typeface="Open Sans" panose="020B0606030504020204" pitchFamily="34" charset="0"/>
                <a:cs typeface="Open Sans" panose="020B0606030504020204" pitchFamily="34" charset="0"/>
              </a:rPr>
              <a:t>Boxplots will sometimes (but not always) do, but the basic R function will produce ugly and in part uninformative output</a:t>
            </a:r>
          </a:p>
          <a:p>
            <a:r>
              <a:rPr lang="en-US" altLang="x-none" sz="1800">
                <a:ea typeface="Open Sans" panose="020B0606030504020204" pitchFamily="34" charset="0"/>
                <a:cs typeface="Open Sans" panose="020B0606030504020204" pitchFamily="34" charset="0"/>
              </a:rPr>
              <a:t>You can polish it and add notches (giving an impression of significant differences between variables), but still, condition differences are less obvious as compared to this plot</a:t>
            </a:r>
          </a:p>
          <a:p>
            <a:r>
              <a:rPr lang="en-US" altLang="x-none" sz="1800">
                <a:ea typeface="Open Sans" panose="020B0606030504020204" pitchFamily="34" charset="0"/>
                <a:cs typeface="Open Sans" panose="020B0606030504020204" pitchFamily="34" charset="0"/>
              </a:rPr>
              <a:t>Even better, you combine violin and boxplots!</a:t>
            </a:r>
          </a:p>
          <a:p>
            <a:pPr>
              <a:spcAft>
                <a:spcPct val="20000"/>
              </a:spcAft>
            </a:pPr>
            <a:endParaRPr lang="en-US" altLang="x-none" sz="1800">
              <a:ea typeface="Open Sans" panose="020B0606030504020204" pitchFamily="34" charset="0"/>
              <a:cs typeface="Open Sans" panose="020B0606030504020204" pitchFamily="34" charset="0"/>
            </a:endParaRPr>
          </a:p>
        </p:txBody>
      </p:sp>
      <p:grpSp>
        <p:nvGrpSpPr>
          <p:cNvPr id="15" name="Gruppieren 14">
            <a:extLst>
              <a:ext uri="{FF2B5EF4-FFF2-40B4-BE49-F238E27FC236}">
                <a16:creationId xmlns:a16="http://schemas.microsoft.com/office/drawing/2014/main" id="{020AC635-E3EA-A146-A65C-4369CD9F3133}"/>
              </a:ext>
            </a:extLst>
          </p:cNvPr>
          <p:cNvGrpSpPr/>
          <p:nvPr/>
        </p:nvGrpSpPr>
        <p:grpSpPr>
          <a:xfrm>
            <a:off x="6336631" y="756487"/>
            <a:ext cx="5486400" cy="5410200"/>
            <a:chOff x="3352800" y="723900"/>
            <a:chExt cx="5486400" cy="5410200"/>
          </a:xfrm>
        </p:grpSpPr>
        <p:pic>
          <p:nvPicPr>
            <p:cNvPr id="6" name="Grafik 5">
              <a:extLst>
                <a:ext uri="{FF2B5EF4-FFF2-40B4-BE49-F238E27FC236}">
                  <a16:creationId xmlns:a16="http://schemas.microsoft.com/office/drawing/2014/main" id="{F6BA16D8-4F76-4549-A6C4-007260A79B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8" name="Grafik 7">
              <a:extLst>
                <a:ext uri="{FF2B5EF4-FFF2-40B4-BE49-F238E27FC236}">
                  <a16:creationId xmlns:a16="http://schemas.microsoft.com/office/drawing/2014/main" id="{259D4958-DA31-0B4C-8EC3-9F318CBCDB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10" name="Grafik 9">
              <a:extLst>
                <a:ext uri="{FF2B5EF4-FFF2-40B4-BE49-F238E27FC236}">
                  <a16:creationId xmlns:a16="http://schemas.microsoft.com/office/drawing/2014/main" id="{F606468F-8AE8-F049-AE76-805BA04924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12" name="Grafik 11">
              <a:extLst>
                <a:ext uri="{FF2B5EF4-FFF2-40B4-BE49-F238E27FC236}">
                  <a16:creationId xmlns:a16="http://schemas.microsoft.com/office/drawing/2014/main" id="{2AD3EAFE-40E5-904F-B0BC-8E23537B251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grpSp>
    </p:spTree>
    <p:custDataLst>
      <p:tags r:id="rId1"/>
    </p:custDataLst>
    <p:extLst>
      <p:ext uri="{BB962C8B-B14F-4D97-AF65-F5344CB8AC3E}">
        <p14:creationId xmlns:p14="http://schemas.microsoft.com/office/powerpoint/2010/main" val="127256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Descriptive plots</a:t>
            </a:r>
          </a:p>
          <a:p>
            <a:r>
              <a:rPr lang="en-US" altLang="x-none" sz="1800">
                <a:ea typeface="Open Sans" panose="020B0606030504020204" pitchFamily="34" charset="0"/>
                <a:cs typeface="Open Sans" panose="020B0606030504020204" pitchFamily="34" charset="0"/>
              </a:rPr>
              <a:t>Always visualize the distributional characteristics of your (main) data, as readers cannot infer them easily from means, SDs, skew and kurtosis</a:t>
            </a:r>
          </a:p>
          <a:p>
            <a:r>
              <a:rPr lang="en-US" altLang="x-none" sz="1800">
                <a:ea typeface="Open Sans" panose="020B0606030504020204" pitchFamily="34" charset="0"/>
                <a:cs typeface="Open Sans" panose="020B0606030504020204" pitchFamily="34" charset="0"/>
              </a:rPr>
              <a:t>Boxplots will sometimes (but not always) do, but the basic R function will produce ugly and in part uninformative output</a:t>
            </a:r>
          </a:p>
          <a:p>
            <a:r>
              <a:rPr lang="en-US" altLang="x-none" sz="1800">
                <a:ea typeface="Open Sans" panose="020B0606030504020204" pitchFamily="34" charset="0"/>
                <a:cs typeface="Open Sans" panose="020B0606030504020204" pitchFamily="34" charset="0"/>
              </a:rPr>
              <a:t>You can polish it and add notches (giving an impression of significant differences between variables), but still, condition differences are less obvious as compared to this plot</a:t>
            </a:r>
          </a:p>
          <a:p>
            <a:r>
              <a:rPr lang="en-US" altLang="x-none" sz="1800">
                <a:ea typeface="Open Sans" panose="020B0606030504020204" pitchFamily="34" charset="0"/>
                <a:cs typeface="Open Sans" panose="020B0606030504020204" pitchFamily="34" charset="0"/>
              </a:rPr>
              <a:t>Even better, you combine violin and boxplots!</a:t>
            </a:r>
          </a:p>
          <a:p>
            <a:pPr>
              <a:spcAft>
                <a:spcPct val="20000"/>
              </a:spcAft>
            </a:pPr>
            <a:r>
              <a:rPr lang="en-US" altLang="x-none" sz="1800">
                <a:ea typeface="Open Sans" panose="020B0606030504020204" pitchFamily="34" charset="0"/>
                <a:cs typeface="Open Sans" panose="020B0606030504020204" pitchFamily="34" charset="0"/>
              </a:rPr>
              <a:t>Individual data points are not always a good idea</a:t>
            </a:r>
          </a:p>
        </p:txBody>
      </p:sp>
      <p:grpSp>
        <p:nvGrpSpPr>
          <p:cNvPr id="15" name="Gruppieren 14">
            <a:extLst>
              <a:ext uri="{FF2B5EF4-FFF2-40B4-BE49-F238E27FC236}">
                <a16:creationId xmlns:a16="http://schemas.microsoft.com/office/drawing/2014/main" id="{020AC635-E3EA-A146-A65C-4369CD9F3133}"/>
              </a:ext>
            </a:extLst>
          </p:cNvPr>
          <p:cNvGrpSpPr/>
          <p:nvPr/>
        </p:nvGrpSpPr>
        <p:grpSpPr>
          <a:xfrm>
            <a:off x="6336631" y="756487"/>
            <a:ext cx="5486400" cy="5410200"/>
            <a:chOff x="3352800" y="723900"/>
            <a:chExt cx="5486400" cy="5410200"/>
          </a:xfrm>
        </p:grpSpPr>
        <p:pic>
          <p:nvPicPr>
            <p:cNvPr id="6" name="Grafik 5">
              <a:extLst>
                <a:ext uri="{FF2B5EF4-FFF2-40B4-BE49-F238E27FC236}">
                  <a16:creationId xmlns:a16="http://schemas.microsoft.com/office/drawing/2014/main" id="{F6BA16D8-4F76-4549-A6C4-007260A79B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8" name="Grafik 7">
              <a:extLst>
                <a:ext uri="{FF2B5EF4-FFF2-40B4-BE49-F238E27FC236}">
                  <a16:creationId xmlns:a16="http://schemas.microsoft.com/office/drawing/2014/main" id="{259D4958-DA31-0B4C-8EC3-9F318CBCDB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10" name="Grafik 9">
              <a:extLst>
                <a:ext uri="{FF2B5EF4-FFF2-40B4-BE49-F238E27FC236}">
                  <a16:creationId xmlns:a16="http://schemas.microsoft.com/office/drawing/2014/main" id="{F606468F-8AE8-F049-AE76-805BA04924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12" name="Grafik 11">
              <a:extLst>
                <a:ext uri="{FF2B5EF4-FFF2-40B4-BE49-F238E27FC236}">
                  <a16:creationId xmlns:a16="http://schemas.microsoft.com/office/drawing/2014/main" id="{2AD3EAFE-40E5-904F-B0BC-8E23537B251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pic>
          <p:nvPicPr>
            <p:cNvPr id="14" name="Grafik 13">
              <a:extLst>
                <a:ext uri="{FF2B5EF4-FFF2-40B4-BE49-F238E27FC236}">
                  <a16:creationId xmlns:a16="http://schemas.microsoft.com/office/drawing/2014/main" id="{18C11C65-E234-0D4B-BDCA-57952D82A0C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52800" y="723900"/>
              <a:ext cx="5486400" cy="5410200"/>
            </a:xfrm>
            <a:prstGeom prst="rect">
              <a:avLst/>
            </a:prstGeom>
          </p:spPr>
        </p:pic>
      </p:grpSp>
    </p:spTree>
    <p:custDataLst>
      <p:tags r:id="rId1"/>
    </p:custDataLst>
    <p:extLst>
      <p:ext uri="{BB962C8B-B14F-4D97-AF65-F5344CB8AC3E}">
        <p14:creationId xmlns:p14="http://schemas.microsoft.com/office/powerpoint/2010/main" val="1041380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Plots illustrating condition differences</a:t>
            </a:r>
          </a:p>
          <a:p>
            <a:r>
              <a:rPr lang="en-US" altLang="x-none" sz="1800">
                <a:ea typeface="Open Sans" panose="020B0606030504020204" pitchFamily="34" charset="0"/>
                <a:cs typeface="Open Sans" panose="020B0606030504020204" pitchFamily="34" charset="0"/>
              </a:rPr>
              <a:t>Always give error bars! </a:t>
            </a:r>
          </a:p>
          <a:p>
            <a:r>
              <a:rPr lang="en-US" altLang="x-none" sz="1800">
                <a:ea typeface="Open Sans" panose="020B0606030504020204" pitchFamily="34" charset="0"/>
                <a:cs typeface="Open Sans" panose="020B0606030504020204" pitchFamily="34" charset="0"/>
              </a:rPr>
              <a:t>Most common have been standard errors (SE). Yet, they overlap on the right handside, but how much exactly (adding horizontal lines at the end of the error bars may help but does not always look nice) ...</a:t>
            </a:r>
          </a:p>
          <a:p>
            <a:endParaRPr lang="en-US" altLang="x-none" sz="1800">
              <a:ea typeface="Open Sans" panose="020B0606030504020204" pitchFamily="34" charset="0"/>
              <a:cs typeface="Open Sans" panose="020B0606030504020204" pitchFamily="34" charset="0"/>
            </a:endParaRPr>
          </a:p>
        </p:txBody>
      </p:sp>
      <p:pic>
        <p:nvPicPr>
          <p:cNvPr id="11" name="Grafik 10">
            <a:extLst>
              <a:ext uri="{FF2B5EF4-FFF2-40B4-BE49-F238E27FC236}">
                <a16:creationId xmlns:a16="http://schemas.microsoft.com/office/drawing/2014/main" id="{2690B6B1-6418-AD43-9C0E-A99543B85A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spTree>
    <p:custDataLst>
      <p:tags r:id="rId1"/>
    </p:custDataLst>
    <p:extLst>
      <p:ext uri="{BB962C8B-B14F-4D97-AF65-F5344CB8AC3E}">
        <p14:creationId xmlns:p14="http://schemas.microsoft.com/office/powerpoint/2010/main" val="1342204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Plots illustrating condition differences</a:t>
            </a:r>
          </a:p>
          <a:p>
            <a:r>
              <a:rPr lang="en-US" altLang="x-none" sz="1800">
                <a:ea typeface="Open Sans" panose="020B0606030504020204" pitchFamily="34" charset="0"/>
                <a:cs typeface="Open Sans" panose="020B0606030504020204" pitchFamily="34" charset="0"/>
              </a:rPr>
              <a:t>Always give error bars!</a:t>
            </a:r>
          </a:p>
          <a:p>
            <a:r>
              <a:rPr lang="en-US" altLang="x-none" sz="1800">
                <a:ea typeface="Open Sans" panose="020B0606030504020204" pitchFamily="34" charset="0"/>
                <a:cs typeface="Open Sans" panose="020B0606030504020204" pitchFamily="34" charset="0"/>
              </a:rPr>
              <a:t>Most common have been standard errors (SE). Yet, they overlap on the right handside, but how much exactly (adding horizontal lines at the end of the error bars may help but does not always look nice) ...</a:t>
            </a:r>
          </a:p>
          <a:p>
            <a:r>
              <a:rPr lang="en-US" altLang="x-none" sz="1800">
                <a:ea typeface="Open Sans" panose="020B0606030504020204" pitchFamily="34" charset="0"/>
                <a:cs typeface="Open Sans" panose="020B0606030504020204" pitchFamily="34" charset="0"/>
              </a:rPr>
              <a:t>Moreover, using (or adding) 95% confidence intervals (CI) of the mean is more informative (and more cautious)</a:t>
            </a:r>
          </a:p>
          <a:p>
            <a:endParaRPr lang="en-US" altLang="x-none" sz="1800">
              <a:ea typeface="Open Sans" panose="020B0606030504020204" pitchFamily="34" charset="0"/>
              <a:cs typeface="Open Sans" panose="020B0606030504020204" pitchFamily="34" charset="0"/>
            </a:endParaRPr>
          </a:p>
          <a:p>
            <a:endParaRPr lang="en-US" altLang="x-none" sz="1800">
              <a:ea typeface="Open Sans" panose="020B0606030504020204" pitchFamily="34" charset="0"/>
              <a:cs typeface="Open Sans" panose="020B0606030504020204" pitchFamily="34" charset="0"/>
            </a:endParaRPr>
          </a:p>
        </p:txBody>
      </p:sp>
      <p:pic>
        <p:nvPicPr>
          <p:cNvPr id="11" name="Grafik 10">
            <a:extLst>
              <a:ext uri="{FF2B5EF4-FFF2-40B4-BE49-F238E27FC236}">
                <a16:creationId xmlns:a16="http://schemas.microsoft.com/office/drawing/2014/main" id="{2690B6B1-6418-AD43-9C0E-A99543B85A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pic>
        <p:nvPicPr>
          <p:cNvPr id="18" name="Grafik 17">
            <a:extLst>
              <a:ext uri="{FF2B5EF4-FFF2-40B4-BE49-F238E27FC236}">
                <a16:creationId xmlns:a16="http://schemas.microsoft.com/office/drawing/2014/main" id="{F8C395A1-B8FB-5C47-9839-EA74980051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spTree>
    <p:custDataLst>
      <p:tags r:id="rId1"/>
    </p:custDataLst>
    <p:extLst>
      <p:ext uri="{BB962C8B-B14F-4D97-AF65-F5344CB8AC3E}">
        <p14:creationId xmlns:p14="http://schemas.microsoft.com/office/powerpoint/2010/main" val="1996868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haltsplatzhalter 1">
            <a:extLst>
              <a:ext uri="{FF2B5EF4-FFF2-40B4-BE49-F238E27FC236}">
                <a16:creationId xmlns:a16="http://schemas.microsoft.com/office/drawing/2014/main" id="{13E0CF6D-8D81-C740-9078-C6D3D4C9051F}"/>
              </a:ext>
            </a:extLst>
          </p:cNvPr>
          <p:cNvSpPr>
            <a:spLocks noGrp="1"/>
          </p:cNvSpPr>
          <p:nvPr>
            <p:ph sz="quarter" idx="10"/>
          </p:nvPr>
        </p:nvSpPr>
        <p:spPr>
          <a:xfrm>
            <a:off x="874711" y="1484313"/>
            <a:ext cx="6084889" cy="4344987"/>
          </a:xfrm>
        </p:spPr>
        <p:txBody>
          <a:bodyPr/>
          <a:lstStyle/>
          <a:p>
            <a:r>
              <a:rPr lang="en-US" altLang="x-none" sz="1800" b="1"/>
              <a:t>Types of graphics</a:t>
            </a:r>
          </a:p>
          <a:p>
            <a:pPr lvl="1"/>
            <a:r>
              <a:rPr lang="en-US" altLang="x-none" sz="1800"/>
              <a:t>Vector graphics</a:t>
            </a:r>
          </a:p>
          <a:p>
            <a:pPr lvl="1"/>
            <a:r>
              <a:rPr lang="en-US" altLang="x-none" sz="1800"/>
              <a:t>Raster images</a:t>
            </a:r>
          </a:p>
          <a:p>
            <a:r>
              <a:rPr lang="en-US" altLang="x-none" sz="1800" b="1"/>
              <a:t>Standard image formats and sizes</a:t>
            </a:r>
          </a:p>
          <a:p>
            <a:pPr lvl="1"/>
            <a:r>
              <a:rPr lang="en-US" altLang="x-none" sz="1800"/>
              <a:t>EPS</a:t>
            </a:r>
          </a:p>
          <a:p>
            <a:pPr lvl="1"/>
            <a:r>
              <a:rPr lang="en-US" altLang="x-none" sz="1800"/>
              <a:t>TIF</a:t>
            </a:r>
          </a:p>
          <a:p>
            <a:pPr lvl="1"/>
            <a:r>
              <a:rPr lang="en-US" altLang="x-none" sz="1800"/>
              <a:t>Image sizing and resolution</a:t>
            </a:r>
          </a:p>
          <a:p>
            <a:pPr lvl="1"/>
            <a:r>
              <a:rPr lang="en-US" sz="1800"/>
              <a:t>Other issues to keep in mind </a:t>
            </a:r>
          </a:p>
          <a:p>
            <a:r>
              <a:rPr lang="en-US" altLang="x-none" sz="1800" b="1"/>
              <a:t>Information to be provided in figures</a:t>
            </a:r>
          </a:p>
          <a:p>
            <a:pPr lvl="1"/>
            <a:r>
              <a:rPr lang="en-US" altLang="x-none" sz="1800"/>
              <a:t>and information that can be omitted</a:t>
            </a:r>
          </a:p>
          <a:p>
            <a:r>
              <a:rPr lang="en-US" altLang="x-none" sz="1800" b="1"/>
              <a:t>Fine-tuning</a:t>
            </a:r>
          </a:p>
          <a:p>
            <a:r>
              <a:rPr lang="en-US" altLang="x-none" sz="1800" b="1"/>
              <a:t>Summary and outlook</a:t>
            </a:r>
          </a:p>
        </p:txBody>
      </p:sp>
      <p:sp>
        <p:nvSpPr>
          <p:cNvPr id="3" name="Titel 2"/>
          <p:cNvSpPr>
            <a:spLocks noGrp="1"/>
          </p:cNvSpPr>
          <p:nvPr>
            <p:ph type="title"/>
          </p:nvPr>
        </p:nvSpPr>
        <p:spPr/>
        <p:txBody>
          <a:bodyPr/>
          <a:lstStyle/>
          <a:p>
            <a:r>
              <a:rPr lang="en-US"/>
              <a:t>Graphics</a:t>
            </a:r>
            <a:br>
              <a:rPr lang="en-US"/>
            </a:br>
            <a:r>
              <a:rPr lang="en-US" b="0"/>
              <a:t>Overview</a:t>
            </a:r>
          </a:p>
        </p:txBody>
      </p:sp>
      <p:graphicFrame>
        <p:nvGraphicFramePr>
          <p:cNvPr id="2" name="Diagramm 1">
            <a:extLst>
              <a:ext uri="{FF2B5EF4-FFF2-40B4-BE49-F238E27FC236}">
                <a16:creationId xmlns:a16="http://schemas.microsoft.com/office/drawing/2014/main" id="{9E15D1D6-AB8C-9A4D-98FF-FAFA8BDFBAF5}"/>
              </a:ext>
            </a:extLst>
          </p:cNvPr>
          <p:cNvGraphicFramePr/>
          <p:nvPr>
            <p:extLst>
              <p:ext uri="{D42A27DB-BD31-4B8C-83A1-F6EECF244321}">
                <p14:modId xmlns:p14="http://schemas.microsoft.com/office/powerpoint/2010/main" val="3185024663"/>
              </p:ext>
            </p:extLst>
          </p:nvPr>
        </p:nvGraphicFramePr>
        <p:xfrm>
          <a:off x="6363325" y="1332616"/>
          <a:ext cx="5233589" cy="4431102"/>
        </p:xfrm>
        <a:graphic>
          <a:graphicData uri="http://schemas.openxmlformats.org/drawingml/2006/chart">
            <c:chart xmlns:c="http://schemas.openxmlformats.org/drawingml/2006/chart" xmlns:r="http://schemas.openxmlformats.org/officeDocument/2006/relationships" r:id="rId3"/>
          </a:graphicData>
        </a:graphic>
      </p:graphicFrame>
    </p:spTree>
    <p:custDataLst>
      <p:tags r:id="rId1"/>
    </p:custDataLst>
    <p:extLst>
      <p:ext uri="{BB962C8B-B14F-4D97-AF65-F5344CB8AC3E}">
        <p14:creationId xmlns:p14="http://schemas.microsoft.com/office/powerpoint/2010/main" val="2469753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Plots illustrating condition differences</a:t>
            </a:r>
          </a:p>
          <a:p>
            <a:r>
              <a:rPr lang="en-US" altLang="x-none" sz="1800">
                <a:ea typeface="Open Sans" panose="020B0606030504020204" pitchFamily="34" charset="0"/>
                <a:cs typeface="Open Sans" panose="020B0606030504020204" pitchFamily="34" charset="0"/>
              </a:rPr>
              <a:t>Always give error bars!</a:t>
            </a:r>
          </a:p>
          <a:p>
            <a:r>
              <a:rPr lang="en-US" altLang="x-none" sz="1800">
                <a:ea typeface="Open Sans" panose="020B0606030504020204" pitchFamily="34" charset="0"/>
                <a:cs typeface="Open Sans" panose="020B0606030504020204" pitchFamily="34" charset="0"/>
              </a:rPr>
              <a:t>Most common have been standard errors (SE). Yet, they overlap on the right handside, but how much exactly (adding horizontal lines at the end of the error bars may help but does not always look nice) ...</a:t>
            </a:r>
          </a:p>
          <a:p>
            <a:r>
              <a:rPr lang="en-US" altLang="x-none" sz="1800">
                <a:ea typeface="Open Sans" panose="020B0606030504020204" pitchFamily="34" charset="0"/>
                <a:cs typeface="Open Sans" panose="020B0606030504020204" pitchFamily="34" charset="0"/>
              </a:rPr>
              <a:t>Moreover, using (or adding) 95% confidence intervals (CI) of the mean is more informative (and more cautious)</a:t>
            </a:r>
          </a:p>
          <a:p>
            <a:r>
              <a:rPr lang="en-US" altLang="x-none" sz="1800">
                <a:ea typeface="Open Sans" panose="020B0606030504020204" pitchFamily="34" charset="0"/>
                <a:cs typeface="Open Sans" panose="020B0606030504020204" pitchFamily="34" charset="0"/>
              </a:rPr>
              <a:t>To avoid overlap, you could use jittered plots</a:t>
            </a:r>
          </a:p>
          <a:p>
            <a:endParaRPr lang="en-US" altLang="x-none" sz="1800">
              <a:ea typeface="Open Sans" panose="020B0606030504020204" pitchFamily="34" charset="0"/>
              <a:cs typeface="Open Sans" panose="020B0606030504020204" pitchFamily="34" charset="0"/>
            </a:endParaRPr>
          </a:p>
          <a:p>
            <a:endParaRPr lang="en-US" altLang="x-none" sz="1800">
              <a:ea typeface="Open Sans" panose="020B0606030504020204" pitchFamily="34" charset="0"/>
              <a:cs typeface="Open Sans" panose="020B0606030504020204" pitchFamily="34" charset="0"/>
            </a:endParaRPr>
          </a:p>
        </p:txBody>
      </p:sp>
      <p:pic>
        <p:nvPicPr>
          <p:cNvPr id="11" name="Grafik 10">
            <a:extLst>
              <a:ext uri="{FF2B5EF4-FFF2-40B4-BE49-F238E27FC236}">
                <a16:creationId xmlns:a16="http://schemas.microsoft.com/office/drawing/2014/main" id="{2690B6B1-6418-AD43-9C0E-A99543B85A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pic>
        <p:nvPicPr>
          <p:cNvPr id="18" name="Grafik 17">
            <a:extLst>
              <a:ext uri="{FF2B5EF4-FFF2-40B4-BE49-F238E27FC236}">
                <a16:creationId xmlns:a16="http://schemas.microsoft.com/office/drawing/2014/main" id="{F8C395A1-B8FB-5C47-9839-EA74980051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pic>
        <p:nvPicPr>
          <p:cNvPr id="20" name="Grafik 19">
            <a:extLst>
              <a:ext uri="{FF2B5EF4-FFF2-40B4-BE49-F238E27FC236}">
                <a16:creationId xmlns:a16="http://schemas.microsoft.com/office/drawing/2014/main" id="{DF8E0DD4-FF06-A140-873E-9CCE8081BE4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spTree>
    <p:custDataLst>
      <p:tags r:id="rId1"/>
    </p:custDataLst>
    <p:extLst>
      <p:ext uri="{BB962C8B-B14F-4D97-AF65-F5344CB8AC3E}">
        <p14:creationId xmlns:p14="http://schemas.microsoft.com/office/powerpoint/2010/main" val="371717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Plots illustrating condition differences</a:t>
            </a:r>
          </a:p>
          <a:p>
            <a:r>
              <a:rPr lang="en-US" altLang="x-none" sz="1800">
                <a:ea typeface="Open Sans" panose="020B0606030504020204" pitchFamily="34" charset="0"/>
                <a:cs typeface="Open Sans" panose="020B0606030504020204" pitchFamily="34" charset="0"/>
              </a:rPr>
              <a:t>Always give error bars!</a:t>
            </a:r>
          </a:p>
          <a:p>
            <a:r>
              <a:rPr lang="en-US" altLang="x-none" sz="1800">
                <a:ea typeface="Open Sans" panose="020B0606030504020204" pitchFamily="34" charset="0"/>
                <a:cs typeface="Open Sans" panose="020B0606030504020204" pitchFamily="34" charset="0"/>
              </a:rPr>
              <a:t>Most common have been standard errors (SE). Yet, they overlap on the right handside, but how much exactly (adding horizontal lines at the end of the error bars may help but does not always look nice) ...</a:t>
            </a:r>
          </a:p>
          <a:p>
            <a:r>
              <a:rPr lang="en-US" altLang="x-none" sz="1800">
                <a:ea typeface="Open Sans" panose="020B0606030504020204" pitchFamily="34" charset="0"/>
                <a:cs typeface="Open Sans" panose="020B0606030504020204" pitchFamily="34" charset="0"/>
              </a:rPr>
              <a:t>Moreover, using (or adding) 95% confidence intervals (CI) of the mean is more informative (and more cautious)</a:t>
            </a:r>
          </a:p>
          <a:p>
            <a:r>
              <a:rPr lang="en-US" altLang="x-none" sz="1800">
                <a:ea typeface="Open Sans" panose="020B0606030504020204" pitchFamily="34" charset="0"/>
                <a:cs typeface="Open Sans" panose="020B0606030504020204" pitchFamily="34" charset="0"/>
              </a:rPr>
              <a:t>To avoid overlap, you could use jittered plots</a:t>
            </a:r>
          </a:p>
          <a:p>
            <a:r>
              <a:rPr lang="en-US" altLang="x-none" sz="1800">
                <a:ea typeface="Open Sans" panose="020B0606030504020204" pitchFamily="34" charset="0"/>
                <a:cs typeface="Open Sans" panose="020B0606030504020204" pitchFamily="34" charset="0"/>
              </a:rPr>
              <a:t>Or you might want to consider bar plots</a:t>
            </a:r>
          </a:p>
          <a:p>
            <a:endParaRPr lang="en-US" altLang="x-none" sz="1800">
              <a:ea typeface="Open Sans" panose="020B0606030504020204" pitchFamily="34" charset="0"/>
              <a:cs typeface="Open Sans" panose="020B0606030504020204" pitchFamily="34" charset="0"/>
            </a:endParaRPr>
          </a:p>
        </p:txBody>
      </p:sp>
      <p:pic>
        <p:nvPicPr>
          <p:cNvPr id="11" name="Grafik 10">
            <a:extLst>
              <a:ext uri="{FF2B5EF4-FFF2-40B4-BE49-F238E27FC236}">
                <a16:creationId xmlns:a16="http://schemas.microsoft.com/office/drawing/2014/main" id="{2690B6B1-6418-AD43-9C0E-A99543B85A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pic>
        <p:nvPicPr>
          <p:cNvPr id="18" name="Grafik 17">
            <a:extLst>
              <a:ext uri="{FF2B5EF4-FFF2-40B4-BE49-F238E27FC236}">
                <a16:creationId xmlns:a16="http://schemas.microsoft.com/office/drawing/2014/main" id="{F8C395A1-B8FB-5C47-9839-EA74980051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pic>
        <p:nvPicPr>
          <p:cNvPr id="20" name="Grafik 19">
            <a:extLst>
              <a:ext uri="{FF2B5EF4-FFF2-40B4-BE49-F238E27FC236}">
                <a16:creationId xmlns:a16="http://schemas.microsoft.com/office/drawing/2014/main" id="{DF8E0DD4-FF06-A140-873E-9CCE8081BE4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pic>
        <p:nvPicPr>
          <p:cNvPr id="22" name="Grafik 21">
            <a:extLst>
              <a:ext uri="{FF2B5EF4-FFF2-40B4-BE49-F238E27FC236}">
                <a16:creationId xmlns:a16="http://schemas.microsoft.com/office/drawing/2014/main" id="{5EB9BC65-0474-1A46-8C74-D30CBCB4292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15574" y="743149"/>
            <a:ext cx="5523499" cy="5455519"/>
          </a:xfrm>
          <a:prstGeom prst="rect">
            <a:avLst/>
          </a:prstGeom>
        </p:spPr>
      </p:pic>
    </p:spTree>
    <p:custDataLst>
      <p:tags r:id="rId1"/>
    </p:custDataLst>
    <p:extLst>
      <p:ext uri="{BB962C8B-B14F-4D97-AF65-F5344CB8AC3E}">
        <p14:creationId xmlns:p14="http://schemas.microsoft.com/office/powerpoint/2010/main" val="2331235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Plots illustrating condition differences</a:t>
            </a:r>
          </a:p>
          <a:p>
            <a:r>
              <a:rPr lang="en-US" altLang="x-none" sz="1800">
                <a:ea typeface="Open Sans" panose="020B0606030504020204" pitchFamily="34" charset="0"/>
                <a:cs typeface="Open Sans" panose="020B0606030504020204" pitchFamily="34" charset="0"/>
              </a:rPr>
              <a:t>Always provide a legend and give anything else to understand the plot in the caption!</a:t>
            </a:r>
          </a:p>
          <a:p>
            <a:r>
              <a:rPr lang="en-US" altLang="x-none" sz="1800">
                <a:ea typeface="Open Sans" panose="020B0606030504020204" pitchFamily="34" charset="0"/>
                <a:cs typeface="Open Sans" panose="020B0606030504020204" pitchFamily="34" charset="0"/>
              </a:rPr>
              <a:t>Example caption:</a:t>
            </a:r>
          </a:p>
          <a:p>
            <a:r>
              <a:rPr lang="en-US" altLang="x-none" sz="1800" b="1">
                <a:latin typeface="Open Sans SemiBold" panose="020B0606030504020204" pitchFamily="34" charset="0"/>
                <a:ea typeface="Open Sans SemiBold" panose="020B0606030504020204" pitchFamily="34" charset="0"/>
                <a:cs typeface="Open Sans SemiBold" panose="020B0606030504020204" pitchFamily="34" charset="0"/>
              </a:rPr>
              <a:t>Figure 2. </a:t>
            </a:r>
            <a:r>
              <a:rPr lang="en-US" altLang="x-none" sz="1800">
                <a:ea typeface="Open Sans" panose="020B0606030504020204" pitchFamily="34" charset="0"/>
                <a:cs typeface="Open Sans" panose="020B0606030504020204" pitchFamily="34" charset="0"/>
              </a:rPr>
              <a:t>Differences in response speed in milliseconds depending on task and age. Younger students (light grey bars) respond considerably faster in the speed task than older students (dark grey bars), while older students respond somewhat faster in the knowledge task. Error bars are standard errors of the means (thick lines) and 95% confidence intervals of the means (thin lines).</a:t>
            </a:r>
          </a:p>
        </p:txBody>
      </p:sp>
      <p:pic>
        <p:nvPicPr>
          <p:cNvPr id="12" name="Grafik 11">
            <a:extLst>
              <a:ext uri="{FF2B5EF4-FFF2-40B4-BE49-F238E27FC236}">
                <a16:creationId xmlns:a16="http://schemas.microsoft.com/office/drawing/2014/main" id="{B418BEF4-EB8D-E34C-A607-66A25A19ABD3}"/>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6315574" y="743149"/>
            <a:ext cx="5523498" cy="5455518"/>
          </a:xfrm>
          <a:prstGeom prst="rect">
            <a:avLst/>
          </a:prstGeom>
        </p:spPr>
      </p:pic>
    </p:spTree>
    <p:custDataLst>
      <p:tags r:id="rId1"/>
    </p:custDataLst>
    <p:extLst>
      <p:ext uri="{BB962C8B-B14F-4D97-AF65-F5344CB8AC3E}">
        <p14:creationId xmlns:p14="http://schemas.microsoft.com/office/powerpoint/2010/main" val="735392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Information to be provided in figures</a:t>
            </a:r>
            <a:br>
              <a:rPr lang="en-US"/>
            </a:br>
            <a:r>
              <a:rPr lang="en-US" b="0"/>
              <a:t>and information that can be omitted</a:t>
            </a:r>
            <a:br>
              <a:rPr lang="en-US"/>
            </a:br>
            <a:endParaRPr lang="en-US" b="0"/>
          </a:p>
        </p:txBody>
      </p:sp>
      <p:sp>
        <p:nvSpPr>
          <p:cNvPr id="39" name="Inhaltsplatzhalter 1">
            <a:extLst>
              <a:ext uri="{FF2B5EF4-FFF2-40B4-BE49-F238E27FC236}">
                <a16:creationId xmlns:a16="http://schemas.microsoft.com/office/drawing/2014/main" id="{D089D635-92D5-0E48-8977-EC82441359C6}"/>
              </a:ext>
            </a:extLst>
          </p:cNvPr>
          <p:cNvSpPr>
            <a:spLocks noGrp="1"/>
          </p:cNvSpPr>
          <p:nvPr>
            <p:ph sz="quarter" idx="10"/>
          </p:nvPr>
        </p:nvSpPr>
        <p:spPr>
          <a:xfrm>
            <a:off x="874710" y="1484313"/>
            <a:ext cx="5486400" cy="4344987"/>
          </a:xfrm>
        </p:spPr>
        <p:txBody>
          <a:bodyPr/>
          <a:lstStyle/>
          <a:p>
            <a:r>
              <a:rPr lang="en-US" altLang="x-none" sz="1800" b="1">
                <a:ea typeface="Open Sans" panose="020B0606030504020204" pitchFamily="34" charset="0"/>
                <a:cs typeface="Open Sans" panose="020B0606030504020204" pitchFamily="34" charset="0"/>
              </a:rPr>
              <a:t>Further tips</a:t>
            </a:r>
          </a:p>
          <a:p>
            <a:r>
              <a:rPr lang="en-US" altLang="x-none" sz="1800">
                <a:ea typeface="Open Sans" panose="020B0606030504020204" pitchFamily="34" charset="0"/>
                <a:cs typeface="Open Sans" panose="020B0606030504020204" pitchFamily="34" charset="0"/>
              </a:rPr>
              <a:t>Consider whether putting too much information into one plot is a good idea.</a:t>
            </a:r>
          </a:p>
          <a:p>
            <a:r>
              <a:rPr lang="en-US" altLang="x-none" sz="1800">
                <a:ea typeface="Open Sans" panose="020B0606030504020204" pitchFamily="34" charset="0"/>
                <a:cs typeface="Open Sans" panose="020B0606030504020204" pitchFamily="34" charset="0"/>
              </a:rPr>
              <a:t>In the example on the right, it may work, but consider whether two separate plots or panels – one for the distribution and and one for the correlation – would be better</a:t>
            </a:r>
          </a:p>
          <a:p>
            <a:r>
              <a:rPr lang="en-US" altLang="x-none" sz="1800">
                <a:ea typeface="Open Sans" panose="020B0606030504020204" pitchFamily="34" charset="0"/>
                <a:cs typeface="Open Sans" panose="020B0606030504020204" pitchFamily="34" charset="0"/>
              </a:rPr>
              <a:t>Consider using colors (if you do not have to pay color page charges or are well funded to pay them)</a:t>
            </a:r>
          </a:p>
          <a:p>
            <a:r>
              <a:rPr lang="en-US" altLang="x-none" sz="1800">
                <a:ea typeface="Open Sans" panose="020B0606030504020204" pitchFamily="34" charset="0"/>
                <a:cs typeface="Open Sans" panose="020B0606030504020204" pitchFamily="34" charset="0"/>
              </a:rPr>
              <a:t>But, as said, make sure that differently colored plot elements remain distinguishable (in b/w print-outs, for the color-blind)</a:t>
            </a:r>
          </a:p>
        </p:txBody>
      </p:sp>
      <p:pic>
        <p:nvPicPr>
          <p:cNvPr id="5" name="Grafik 4">
            <a:extLst>
              <a:ext uri="{FF2B5EF4-FFF2-40B4-BE49-F238E27FC236}">
                <a16:creationId xmlns:a16="http://schemas.microsoft.com/office/drawing/2014/main" id="{559BEF69-D8C9-F942-9232-D2B6F7EADB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4895" y="579521"/>
            <a:ext cx="5486400" cy="5410200"/>
          </a:xfrm>
          <a:prstGeom prst="rect">
            <a:avLst/>
          </a:prstGeom>
        </p:spPr>
      </p:pic>
    </p:spTree>
    <p:custDataLst>
      <p:tags r:id="rId1"/>
    </p:custDataLst>
    <p:extLst>
      <p:ext uri="{BB962C8B-B14F-4D97-AF65-F5344CB8AC3E}">
        <p14:creationId xmlns:p14="http://schemas.microsoft.com/office/powerpoint/2010/main" val="3970264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lvl="5"/>
            <a:r>
              <a:rPr lang="de-DE" sz="3600" b="1" dirty="0">
                <a:solidFill>
                  <a:schemeClr val="bg1"/>
                </a:solidFill>
                <a:latin typeface="+mj-lt"/>
              </a:rPr>
              <a:t>Fine-tuning</a:t>
            </a:r>
            <a:br>
              <a:rPr lang="de-DE" sz="3600" b="1" dirty="0">
                <a:solidFill>
                  <a:schemeClr val="bg1"/>
                </a:solidFill>
                <a:latin typeface="+mj-lt"/>
              </a:rPr>
            </a:br>
            <a:r>
              <a:rPr lang="de-DE" sz="3600" dirty="0">
                <a:solidFill>
                  <a:schemeClr val="bg1"/>
                </a:solidFill>
                <a:latin typeface="+mj-lt"/>
              </a:rPr>
              <a:t>Design, </a:t>
            </a:r>
            <a:r>
              <a:rPr lang="de-DE" sz="3600" dirty="0" err="1">
                <a:solidFill>
                  <a:schemeClr val="bg1"/>
                </a:solidFill>
                <a:latin typeface="+mj-lt"/>
              </a:rPr>
              <a:t>layout</a:t>
            </a:r>
            <a:r>
              <a:rPr lang="de-DE" sz="3600" dirty="0">
                <a:solidFill>
                  <a:schemeClr val="bg1"/>
                </a:solidFill>
                <a:latin typeface="+mj-lt"/>
              </a:rPr>
              <a:t> </a:t>
            </a:r>
            <a:r>
              <a:rPr lang="de-DE" sz="3600" dirty="0" err="1">
                <a:solidFill>
                  <a:schemeClr val="bg1"/>
                </a:solidFill>
                <a:latin typeface="+mj-lt"/>
              </a:rPr>
              <a:t>and</a:t>
            </a:r>
            <a:r>
              <a:rPr lang="de-DE" sz="3600" dirty="0">
                <a:solidFill>
                  <a:schemeClr val="bg1"/>
                </a:solidFill>
                <a:latin typeface="+mj-lt"/>
              </a:rPr>
              <a:t> </a:t>
            </a:r>
            <a:r>
              <a:rPr lang="de-DE" sz="3600" dirty="0" err="1">
                <a:solidFill>
                  <a:schemeClr val="bg1"/>
                </a:solidFill>
                <a:latin typeface="+mj-lt"/>
              </a:rPr>
              <a:t>creation</a:t>
            </a:r>
            <a:br>
              <a:rPr lang="de-DE" sz="3600" b="1" dirty="0">
                <a:solidFill>
                  <a:schemeClr val="bg1"/>
                </a:solidFill>
                <a:latin typeface="+mj-lt"/>
              </a:rPr>
            </a:br>
            <a:endParaRPr lang="de-DE" sz="3600" dirty="0">
              <a:solidFill>
                <a:schemeClr val="bg1"/>
              </a:solidFill>
              <a:latin typeface="+mj-lt"/>
            </a:endParaRPr>
          </a:p>
        </p:txBody>
      </p:sp>
    </p:spTree>
    <p:custDataLst>
      <p:tags r:id="rId1"/>
    </p:custDataLst>
    <p:extLst>
      <p:ext uri="{BB962C8B-B14F-4D97-AF65-F5344CB8AC3E}">
        <p14:creationId xmlns:p14="http://schemas.microsoft.com/office/powerpoint/2010/main" val="3328061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Fine-tuning</a:t>
            </a:r>
            <a:br>
              <a:rPr lang="en-US"/>
            </a:br>
            <a:r>
              <a:rPr lang="en-US" b="0"/>
              <a:t>Design</a:t>
            </a:r>
          </a:p>
        </p:txBody>
      </p:sp>
      <p:sp>
        <p:nvSpPr>
          <p:cNvPr id="6" name="Inhaltsplatzhalter 1">
            <a:extLst>
              <a:ext uri="{FF2B5EF4-FFF2-40B4-BE49-F238E27FC236}">
                <a16:creationId xmlns:a16="http://schemas.microsoft.com/office/drawing/2014/main" id="{AFB2015A-EB45-204B-82D2-74682CB48413}"/>
              </a:ext>
            </a:extLst>
          </p:cNvPr>
          <p:cNvSpPr>
            <a:spLocks noGrp="1"/>
          </p:cNvSpPr>
          <p:nvPr>
            <p:ph sz="quarter" idx="10"/>
          </p:nvPr>
        </p:nvSpPr>
        <p:spPr>
          <a:xfrm>
            <a:off x="874710" y="1484313"/>
            <a:ext cx="5221290" cy="4344987"/>
          </a:xfrm>
        </p:spPr>
        <p:txBody>
          <a:bodyPr/>
          <a:lstStyle/>
          <a:p>
            <a:r>
              <a:rPr lang="en-US" altLang="x-none" sz="1800" b="1">
                <a:ea typeface="Open Sans" panose="020B0606030504020204" pitchFamily="34" charset="0"/>
                <a:cs typeface="Open Sans" panose="020B0606030504020204" pitchFamily="34" charset="0"/>
              </a:rPr>
              <a:t>Do not use standard figure output!</a:t>
            </a:r>
          </a:p>
          <a:p>
            <a:r>
              <a:rPr lang="en-US" altLang="x-none" sz="1800">
                <a:ea typeface="Open Sans" panose="020B0606030504020204" pitchFamily="34" charset="0"/>
                <a:cs typeface="Open Sans" panose="020B0606030504020204" pitchFamily="34" charset="0"/>
              </a:rPr>
              <a:t>For the figure on the right, I used the standard SPM output, but then </a:t>
            </a:r>
          </a:p>
          <a:p>
            <a:pPr lvl="1"/>
            <a:r>
              <a:rPr lang="en-US" altLang="x-none" sz="1800">
                <a:ea typeface="Open Sans" panose="020B0606030504020204" pitchFamily="34" charset="0"/>
                <a:cs typeface="Open Sans" panose="020B0606030504020204" pitchFamily="34" charset="0"/>
              </a:rPr>
              <a:t>first tried to find the best coordinates to illustrate the effects of interest (top right)</a:t>
            </a:r>
          </a:p>
          <a:p>
            <a:pPr lvl="1"/>
            <a:r>
              <a:rPr lang="en-US" altLang="x-none" sz="1800">
                <a:ea typeface="Open Sans" panose="020B0606030504020204" pitchFamily="34" charset="0"/>
                <a:cs typeface="Open Sans" panose="020B0606030504020204" pitchFamily="34" charset="0"/>
              </a:rPr>
              <a:t>removed the black part surrounding the scans and somewhat blurred the borders of the skull via Photoshop</a:t>
            </a:r>
          </a:p>
          <a:p>
            <a:pPr lvl="1"/>
            <a:r>
              <a:rPr lang="en-US" altLang="x-none" sz="1800">
                <a:ea typeface="Open Sans" panose="020B0606030504020204" pitchFamily="34" charset="0"/>
                <a:cs typeface="Open Sans" panose="020B0606030504020204" pitchFamily="34" charset="0"/>
              </a:rPr>
              <a:t>loaded the raster images to some vector graphics software</a:t>
            </a:r>
          </a:p>
          <a:p>
            <a:pPr lvl="1"/>
            <a:r>
              <a:rPr lang="en-US" altLang="x-none" sz="1800">
                <a:ea typeface="Open Sans" panose="020B0606030504020204" pitchFamily="34" charset="0"/>
                <a:cs typeface="Open Sans" panose="020B0606030504020204" pitchFamily="34" charset="0"/>
              </a:rPr>
              <a:t>added vector graphics of the conditions of interest (middle) and text labels</a:t>
            </a:r>
          </a:p>
          <a:p>
            <a:pPr lvl="1"/>
            <a:r>
              <a:rPr lang="en-US" altLang="x-none" sz="1800">
                <a:ea typeface="Open Sans" panose="020B0606030504020204" pitchFamily="34" charset="0"/>
                <a:cs typeface="Open Sans" panose="020B0606030504020204" pitchFamily="34" charset="0"/>
              </a:rPr>
              <a:t>finally aligned all figure parts properly </a:t>
            </a:r>
          </a:p>
          <a:p>
            <a:r>
              <a:rPr lang="en-US" altLang="x-none" sz="1800">
                <a:ea typeface="Open Sans" panose="020B0606030504020204" pitchFamily="34" charset="0"/>
                <a:cs typeface="Open Sans" panose="020B0606030504020204" pitchFamily="34" charset="0"/>
              </a:rPr>
              <a:t>Here, b/w printout will not work well, though</a:t>
            </a:r>
          </a:p>
        </p:txBody>
      </p:sp>
      <p:pic>
        <p:nvPicPr>
          <p:cNvPr id="7" name="Grafik 6">
            <a:extLst>
              <a:ext uri="{FF2B5EF4-FFF2-40B4-BE49-F238E27FC236}">
                <a16:creationId xmlns:a16="http://schemas.microsoft.com/office/drawing/2014/main" id="{DFA9D03D-CEEB-7141-94CB-CEE3CE58B7BA}"/>
              </a:ext>
            </a:extLst>
          </p:cNvPr>
          <p:cNvPicPr>
            <a:picLocks noChangeAspect="1"/>
          </p:cNvPicPr>
          <p:nvPr/>
        </p:nvPicPr>
        <p:blipFill>
          <a:blip r:embed="rId3"/>
          <a:stretch>
            <a:fillRect/>
          </a:stretch>
        </p:blipFill>
        <p:spPr>
          <a:xfrm>
            <a:off x="6289288" y="1497675"/>
            <a:ext cx="5210513" cy="4508097"/>
          </a:xfrm>
          <a:prstGeom prst="rect">
            <a:avLst/>
          </a:prstGeom>
        </p:spPr>
      </p:pic>
      <p:sp>
        <p:nvSpPr>
          <p:cNvPr id="5" name="Textfeld 4">
            <a:extLst>
              <a:ext uri="{FF2B5EF4-FFF2-40B4-BE49-F238E27FC236}">
                <a16:creationId xmlns:a16="http://schemas.microsoft.com/office/drawing/2014/main" id="{B6613C9F-6D69-894B-9112-9B042F9009D9}"/>
              </a:ext>
            </a:extLst>
          </p:cNvPr>
          <p:cNvSpPr txBox="1"/>
          <p:nvPr/>
        </p:nvSpPr>
        <p:spPr>
          <a:xfrm rot="16200000">
            <a:off x="10083191" y="2617523"/>
            <a:ext cx="3092513" cy="341632"/>
          </a:xfrm>
          <a:prstGeom prst="rect">
            <a:avLst/>
          </a:prstGeom>
          <a:noFill/>
        </p:spPr>
        <p:txBody>
          <a:bodyPr wrap="none" rtlCol="0" anchor="ctr">
            <a:spAutoFit/>
          </a:bodyPr>
          <a:lstStyle/>
          <a:p>
            <a:r>
              <a:rPr lang="de-DE" sz="1000"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Strobel, A. et al. (2011). </a:t>
            </a:r>
            <a:r>
              <a:rPr lang="de-DE" sz="1000" i="1" dirty="0" err="1">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NeuroImage</a:t>
            </a:r>
            <a:r>
              <a:rPr lang="de-DE" sz="1000" i="1"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 54</a:t>
            </a:r>
            <a:r>
              <a:rPr lang="de-DE" sz="1000"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 671-680.</a:t>
            </a:r>
            <a:r>
              <a:rPr lang="de-DE" dirty="0">
                <a:latin typeface="Open Sans Light" panose="020B0306030504020204" pitchFamily="34" charset="0"/>
                <a:ea typeface="Open Sans Light" panose="020B0306030504020204" pitchFamily="34" charset="0"/>
                <a:cs typeface="Open Sans Light" panose="020B0306030504020204" pitchFamily="34" charset="0"/>
              </a:rPr>
              <a:t> </a:t>
            </a:r>
          </a:p>
        </p:txBody>
      </p:sp>
    </p:spTree>
    <p:custDataLst>
      <p:tags r:id="rId1"/>
    </p:custDataLst>
    <p:extLst>
      <p:ext uri="{BB962C8B-B14F-4D97-AF65-F5344CB8AC3E}">
        <p14:creationId xmlns:p14="http://schemas.microsoft.com/office/powerpoint/2010/main" val="2807577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2BFDF93D-77C1-2547-A679-0602255ED61A}"/>
              </a:ext>
            </a:extLst>
          </p:cNvPr>
          <p:cNvPicPr>
            <a:picLocks noChangeAspect="1"/>
          </p:cNvPicPr>
          <p:nvPr/>
        </p:nvPicPr>
        <p:blipFill>
          <a:blip r:embed="rId3"/>
          <a:stretch>
            <a:fillRect/>
          </a:stretch>
        </p:blipFill>
        <p:spPr>
          <a:xfrm>
            <a:off x="6128351" y="1544530"/>
            <a:ext cx="5372359" cy="2470177"/>
          </a:xfrm>
          <a:prstGeom prst="rect">
            <a:avLst/>
          </a:prstGeom>
        </p:spPr>
      </p:pic>
      <p:sp>
        <p:nvSpPr>
          <p:cNvPr id="3" name="Titel 2"/>
          <p:cNvSpPr>
            <a:spLocks noGrp="1"/>
          </p:cNvSpPr>
          <p:nvPr>
            <p:ph type="title"/>
          </p:nvPr>
        </p:nvSpPr>
        <p:spPr/>
        <p:txBody>
          <a:bodyPr/>
          <a:lstStyle/>
          <a:p>
            <a:r>
              <a:rPr lang="en-US"/>
              <a:t>Fine-tuning</a:t>
            </a:r>
            <a:br>
              <a:rPr lang="en-US"/>
            </a:br>
            <a:r>
              <a:rPr lang="en-US" b="0"/>
              <a:t>Layout</a:t>
            </a:r>
          </a:p>
        </p:txBody>
      </p:sp>
      <p:sp>
        <p:nvSpPr>
          <p:cNvPr id="6" name="Inhaltsplatzhalter 1">
            <a:extLst>
              <a:ext uri="{FF2B5EF4-FFF2-40B4-BE49-F238E27FC236}">
                <a16:creationId xmlns:a16="http://schemas.microsoft.com/office/drawing/2014/main" id="{AFB2015A-EB45-204B-82D2-74682CB48413}"/>
              </a:ext>
            </a:extLst>
          </p:cNvPr>
          <p:cNvSpPr>
            <a:spLocks noGrp="1"/>
          </p:cNvSpPr>
          <p:nvPr>
            <p:ph sz="quarter" idx="10"/>
          </p:nvPr>
        </p:nvSpPr>
        <p:spPr>
          <a:xfrm>
            <a:off x="874711" y="1484313"/>
            <a:ext cx="4491040" cy="4344987"/>
          </a:xfrm>
        </p:spPr>
        <p:txBody>
          <a:bodyPr/>
          <a:lstStyle/>
          <a:p>
            <a:r>
              <a:rPr lang="en-US" altLang="x-none" sz="1800" b="1" dirty="0">
                <a:ea typeface="Open Sans" panose="020B0606030504020204" pitchFamily="34" charset="0"/>
                <a:cs typeface="Open Sans" panose="020B0606030504020204" pitchFamily="34" charset="0"/>
              </a:rPr>
              <a:t>Use one multi-panel figure instead of several single panel figures when it best illustrates a certain result!</a:t>
            </a:r>
          </a:p>
          <a:p>
            <a:r>
              <a:rPr lang="en-US" altLang="x-none" sz="1800" dirty="0">
                <a:ea typeface="Open Sans" panose="020B0606030504020204" pitchFamily="34" charset="0"/>
                <a:cs typeface="Open Sans" panose="020B0606030504020204" pitchFamily="34" charset="0"/>
              </a:rPr>
              <a:t>Otherwise, the journal might spread your figures as it fits best to their production regime and may place related figures too far apart </a:t>
            </a:r>
          </a:p>
          <a:p>
            <a:r>
              <a:rPr lang="en-US" altLang="x-none" sz="1800" dirty="0">
                <a:ea typeface="Open Sans" panose="020B0606030504020204" pitchFamily="34" charset="0"/>
                <a:cs typeface="Open Sans" panose="020B0606030504020204" pitchFamily="34" charset="0"/>
              </a:rPr>
              <a:t>Yet, do not overload </a:t>
            </a:r>
            <a:r>
              <a:rPr lang="en-US" altLang="x-none" sz="1800" dirty="0" err="1">
                <a:ea typeface="Open Sans" panose="020B0606030504020204" pitchFamily="34" charset="0"/>
                <a:cs typeface="Open Sans" panose="020B0606030504020204" pitchFamily="34" charset="0"/>
              </a:rPr>
              <a:t>multipanel</a:t>
            </a:r>
            <a:r>
              <a:rPr lang="en-US" altLang="x-none" sz="1800" dirty="0">
                <a:ea typeface="Open Sans" panose="020B0606030504020204" pitchFamily="34" charset="0"/>
                <a:cs typeface="Open Sans" panose="020B0606030504020204" pitchFamily="34" charset="0"/>
              </a:rPr>
              <a:t> figures!</a:t>
            </a:r>
          </a:p>
          <a:p>
            <a:r>
              <a:rPr lang="en-US" altLang="x-none" sz="1800" b="1" dirty="0" err="1">
                <a:ea typeface="Open Sans" panose="020B0606030504020204" pitchFamily="34" charset="0"/>
                <a:cs typeface="Open Sans" panose="020B0606030504020204" pitchFamily="34" charset="0"/>
              </a:rPr>
              <a:t>Aling</a:t>
            </a:r>
            <a:r>
              <a:rPr lang="en-US" altLang="x-none" sz="1800" b="1" dirty="0">
                <a:ea typeface="Open Sans" panose="020B0606030504020204" pitchFamily="34" charset="0"/>
                <a:cs typeface="Open Sans" panose="020B0606030504020204" pitchFamily="34" charset="0"/>
              </a:rPr>
              <a:t> and size the panels and other element of your figure properly!</a:t>
            </a:r>
          </a:p>
          <a:p>
            <a:r>
              <a:rPr lang="en-US" altLang="x-none" sz="1800" dirty="0">
                <a:ea typeface="Open Sans" panose="020B0606030504020204" pitchFamily="34" charset="0"/>
                <a:cs typeface="Open Sans" panose="020B0606030504020204" pitchFamily="34" charset="0"/>
              </a:rPr>
              <a:t>Also, for variables, conditions etc. that remain the same </a:t>
            </a:r>
            <a:r>
              <a:rPr lang="en-US" altLang="x-none" sz="1800" dirty="0" err="1">
                <a:ea typeface="Open Sans" panose="020B0606030504020204" pitchFamily="34" charset="0"/>
                <a:cs typeface="Open Sans" panose="020B0606030504020204" pitchFamily="34" charset="0"/>
              </a:rPr>
              <a:t>thoughout</a:t>
            </a:r>
            <a:r>
              <a:rPr lang="en-US" altLang="x-none" sz="1800" dirty="0">
                <a:ea typeface="Open Sans" panose="020B0606030504020204" pitchFamily="34" charset="0"/>
                <a:cs typeface="Open Sans" panose="020B0606030504020204" pitchFamily="34" charset="0"/>
              </a:rPr>
              <a:t> your manuscript, always use the same colors</a:t>
            </a:r>
          </a:p>
        </p:txBody>
      </p:sp>
      <p:sp>
        <p:nvSpPr>
          <p:cNvPr id="11" name="Textfeld 10">
            <a:extLst>
              <a:ext uri="{FF2B5EF4-FFF2-40B4-BE49-F238E27FC236}">
                <a16:creationId xmlns:a16="http://schemas.microsoft.com/office/drawing/2014/main" id="{8812912B-95AF-234D-8CB8-24545ECF017A}"/>
              </a:ext>
            </a:extLst>
          </p:cNvPr>
          <p:cNvSpPr txBox="1"/>
          <p:nvPr/>
        </p:nvSpPr>
        <p:spPr>
          <a:xfrm>
            <a:off x="6035573" y="1429417"/>
            <a:ext cx="295274" cy="276999"/>
          </a:xfrm>
          <a:prstGeom prst="rect">
            <a:avLst/>
          </a:prstGeom>
          <a:noFill/>
        </p:spPr>
        <p:txBody>
          <a:bodyPr wrap="none" rtlCol="0">
            <a:spAutoFit/>
          </a:bodyPr>
          <a:lstStyle/>
          <a:p>
            <a:r>
              <a:rPr lang="de-DE" sz="1200" b="1" dirty="0">
                <a:solidFill>
                  <a:srgbClr val="555555"/>
                </a:solidFill>
                <a:latin typeface="Arial" panose="020B0604020202020204" pitchFamily="34" charset="0"/>
                <a:cs typeface="Arial" panose="020B0604020202020204" pitchFamily="34" charset="0"/>
              </a:rPr>
              <a:t>A</a:t>
            </a:r>
            <a:endParaRPr lang="de-DE" sz="1400" b="1" dirty="0">
              <a:solidFill>
                <a:srgbClr val="555555"/>
              </a:solidFill>
              <a:latin typeface="Arial" panose="020B0604020202020204" pitchFamily="34" charset="0"/>
              <a:cs typeface="Arial" panose="020B0604020202020204" pitchFamily="34" charset="0"/>
            </a:endParaRPr>
          </a:p>
        </p:txBody>
      </p:sp>
      <p:sp>
        <p:nvSpPr>
          <p:cNvPr id="31" name="Textfeld 30">
            <a:extLst>
              <a:ext uri="{FF2B5EF4-FFF2-40B4-BE49-F238E27FC236}">
                <a16:creationId xmlns:a16="http://schemas.microsoft.com/office/drawing/2014/main" id="{E8A6C25C-CC7C-FC4E-9FB9-0F0FA021947B}"/>
              </a:ext>
            </a:extLst>
          </p:cNvPr>
          <p:cNvSpPr txBox="1"/>
          <p:nvPr/>
        </p:nvSpPr>
        <p:spPr>
          <a:xfrm>
            <a:off x="7858758" y="1411077"/>
            <a:ext cx="295274" cy="276999"/>
          </a:xfrm>
          <a:prstGeom prst="rect">
            <a:avLst/>
          </a:prstGeom>
          <a:noFill/>
        </p:spPr>
        <p:txBody>
          <a:bodyPr wrap="none" rtlCol="0">
            <a:spAutoFit/>
          </a:bodyPr>
          <a:lstStyle/>
          <a:p>
            <a:r>
              <a:rPr lang="de-DE" sz="1200" b="1" dirty="0">
                <a:solidFill>
                  <a:srgbClr val="555555"/>
                </a:solidFill>
                <a:latin typeface="Arial" panose="020B0604020202020204" pitchFamily="34" charset="0"/>
                <a:cs typeface="Arial" panose="020B0604020202020204" pitchFamily="34" charset="0"/>
              </a:rPr>
              <a:t>B</a:t>
            </a:r>
            <a:endParaRPr lang="de-DE" sz="1400" b="1" dirty="0">
              <a:solidFill>
                <a:srgbClr val="555555"/>
              </a:solidFill>
              <a:latin typeface="Arial" panose="020B0604020202020204" pitchFamily="34" charset="0"/>
              <a:cs typeface="Arial" panose="020B0604020202020204" pitchFamily="34" charset="0"/>
            </a:endParaRPr>
          </a:p>
        </p:txBody>
      </p:sp>
      <p:sp>
        <p:nvSpPr>
          <p:cNvPr id="32" name="Textfeld 31">
            <a:extLst>
              <a:ext uri="{FF2B5EF4-FFF2-40B4-BE49-F238E27FC236}">
                <a16:creationId xmlns:a16="http://schemas.microsoft.com/office/drawing/2014/main" id="{732F5327-DA48-C944-B88D-4E6F43F12DE6}"/>
              </a:ext>
            </a:extLst>
          </p:cNvPr>
          <p:cNvSpPr txBox="1"/>
          <p:nvPr/>
        </p:nvSpPr>
        <p:spPr>
          <a:xfrm>
            <a:off x="9653679" y="1411077"/>
            <a:ext cx="295274" cy="276999"/>
          </a:xfrm>
          <a:prstGeom prst="rect">
            <a:avLst/>
          </a:prstGeom>
          <a:noFill/>
        </p:spPr>
        <p:txBody>
          <a:bodyPr wrap="none" rtlCol="0">
            <a:spAutoFit/>
          </a:bodyPr>
          <a:lstStyle/>
          <a:p>
            <a:r>
              <a:rPr lang="de-DE" sz="1200" b="1" dirty="0">
                <a:solidFill>
                  <a:srgbClr val="555555"/>
                </a:solidFill>
                <a:latin typeface="Arial" panose="020B0604020202020204" pitchFamily="34" charset="0"/>
                <a:cs typeface="Arial" panose="020B0604020202020204" pitchFamily="34" charset="0"/>
              </a:rPr>
              <a:t>C</a:t>
            </a:r>
            <a:endParaRPr lang="de-DE" sz="1400" b="1" dirty="0">
              <a:solidFill>
                <a:srgbClr val="555555"/>
              </a:solidFill>
              <a:latin typeface="Arial" panose="020B0604020202020204" pitchFamily="34" charset="0"/>
              <a:cs typeface="Arial" panose="020B0604020202020204" pitchFamily="34" charset="0"/>
            </a:endParaRPr>
          </a:p>
        </p:txBody>
      </p:sp>
      <p:grpSp>
        <p:nvGrpSpPr>
          <p:cNvPr id="7" name="Gruppieren 6">
            <a:extLst>
              <a:ext uri="{FF2B5EF4-FFF2-40B4-BE49-F238E27FC236}">
                <a16:creationId xmlns:a16="http://schemas.microsoft.com/office/drawing/2014/main" id="{87DAADBE-E5A7-9C4B-856C-B912E1A79331}"/>
              </a:ext>
            </a:extLst>
          </p:cNvPr>
          <p:cNvGrpSpPr/>
          <p:nvPr/>
        </p:nvGrpSpPr>
        <p:grpSpPr>
          <a:xfrm>
            <a:off x="6140970" y="4438308"/>
            <a:ext cx="2520000" cy="1398176"/>
            <a:chOff x="6140970" y="4438308"/>
            <a:chExt cx="2171074" cy="1398176"/>
          </a:xfrm>
        </p:grpSpPr>
        <p:sp>
          <p:nvSpPr>
            <p:cNvPr id="2" name="Rechteck 1">
              <a:extLst>
                <a:ext uri="{FF2B5EF4-FFF2-40B4-BE49-F238E27FC236}">
                  <a16:creationId xmlns:a16="http://schemas.microsoft.com/office/drawing/2014/main" id="{757F8AD3-1F55-9C41-B08D-740E5637DDCF}"/>
                </a:ext>
              </a:extLst>
            </p:cNvPr>
            <p:cNvSpPr/>
            <p:nvPr/>
          </p:nvSpPr>
          <p:spPr>
            <a:xfrm>
              <a:off x="6405988" y="4601978"/>
              <a:ext cx="540000" cy="540000"/>
            </a:xfrm>
            <a:prstGeom prst="rect">
              <a:avLst/>
            </a:prstGeom>
            <a:solidFill>
              <a:schemeClr val="accent2">
                <a:lumMod val="20000"/>
                <a:lumOff val="8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9" name="Rechteck 8">
              <a:extLst>
                <a:ext uri="{FF2B5EF4-FFF2-40B4-BE49-F238E27FC236}">
                  <a16:creationId xmlns:a16="http://schemas.microsoft.com/office/drawing/2014/main" id="{D51D3C0A-79BF-7F46-8FD1-4AB9C733D8DC}"/>
                </a:ext>
              </a:extLst>
            </p:cNvPr>
            <p:cNvSpPr/>
            <p:nvPr/>
          </p:nvSpPr>
          <p:spPr>
            <a:xfrm>
              <a:off x="6405988" y="5296484"/>
              <a:ext cx="540000" cy="540000"/>
            </a:xfrm>
            <a:prstGeom prst="rect">
              <a:avLst/>
            </a:prstGeom>
            <a:solidFill>
              <a:schemeClr val="accent2">
                <a:lumMod val="20000"/>
                <a:lumOff val="8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0" name="Rechteck 9">
              <a:extLst>
                <a:ext uri="{FF2B5EF4-FFF2-40B4-BE49-F238E27FC236}">
                  <a16:creationId xmlns:a16="http://schemas.microsoft.com/office/drawing/2014/main" id="{48A9FE18-1232-024C-B99D-DA1E07449BB3}"/>
                </a:ext>
              </a:extLst>
            </p:cNvPr>
            <p:cNvSpPr/>
            <p:nvPr/>
          </p:nvSpPr>
          <p:spPr>
            <a:xfrm>
              <a:off x="7311021" y="4601978"/>
              <a:ext cx="1001023" cy="540000"/>
            </a:xfrm>
            <a:prstGeom prst="rect">
              <a:avLst/>
            </a:prstGeom>
            <a:solidFill>
              <a:schemeClr val="accent3">
                <a:lumMod val="20000"/>
                <a:lumOff val="8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4" name="Textfeld 3">
              <a:extLst>
                <a:ext uri="{FF2B5EF4-FFF2-40B4-BE49-F238E27FC236}">
                  <a16:creationId xmlns:a16="http://schemas.microsoft.com/office/drawing/2014/main" id="{47574D42-60E1-064D-8D00-6A14021433B6}"/>
                </a:ext>
              </a:extLst>
            </p:cNvPr>
            <p:cNvSpPr txBox="1"/>
            <p:nvPr/>
          </p:nvSpPr>
          <p:spPr>
            <a:xfrm>
              <a:off x="6140970" y="4439325"/>
              <a:ext cx="295274" cy="276999"/>
            </a:xfrm>
            <a:prstGeom prst="rect">
              <a:avLst/>
            </a:prstGeom>
            <a:noFill/>
          </p:spPr>
          <p:txBody>
            <a:bodyPr wrap="none" rtlCol="0">
              <a:spAutoFit/>
            </a:bodyPr>
            <a:lstStyle/>
            <a:p>
              <a:r>
                <a:rPr lang="de-DE" sz="1200" b="1" dirty="0">
                  <a:solidFill>
                    <a:schemeClr val="bg2">
                      <a:lumMod val="50000"/>
                    </a:schemeClr>
                  </a:solidFill>
                  <a:latin typeface="Helvetica" pitchFamily="2" charset="0"/>
                </a:rPr>
                <a:t>A</a:t>
              </a:r>
            </a:p>
          </p:txBody>
        </p:sp>
        <p:sp>
          <p:nvSpPr>
            <p:cNvPr id="12" name="Textfeld 11">
              <a:extLst>
                <a:ext uri="{FF2B5EF4-FFF2-40B4-BE49-F238E27FC236}">
                  <a16:creationId xmlns:a16="http://schemas.microsoft.com/office/drawing/2014/main" id="{2A077120-2CF8-8F41-9413-3C355EFCCC2B}"/>
                </a:ext>
              </a:extLst>
            </p:cNvPr>
            <p:cNvSpPr txBox="1"/>
            <p:nvPr/>
          </p:nvSpPr>
          <p:spPr>
            <a:xfrm>
              <a:off x="6143340" y="5132814"/>
              <a:ext cx="295274" cy="276999"/>
            </a:xfrm>
            <a:prstGeom prst="rect">
              <a:avLst/>
            </a:prstGeom>
            <a:noFill/>
          </p:spPr>
          <p:txBody>
            <a:bodyPr wrap="none" rtlCol="0">
              <a:spAutoFit/>
            </a:bodyPr>
            <a:lstStyle/>
            <a:p>
              <a:r>
                <a:rPr lang="de-DE" sz="1200" b="1" dirty="0">
                  <a:solidFill>
                    <a:schemeClr val="bg2">
                      <a:lumMod val="50000"/>
                    </a:schemeClr>
                  </a:solidFill>
                  <a:latin typeface="Helvetica" pitchFamily="2" charset="0"/>
                </a:rPr>
                <a:t>B</a:t>
              </a:r>
            </a:p>
          </p:txBody>
        </p:sp>
        <p:sp>
          <p:nvSpPr>
            <p:cNvPr id="14" name="Textfeld 13">
              <a:extLst>
                <a:ext uri="{FF2B5EF4-FFF2-40B4-BE49-F238E27FC236}">
                  <a16:creationId xmlns:a16="http://schemas.microsoft.com/office/drawing/2014/main" id="{434D516D-273F-3249-A199-8609C2616F8D}"/>
                </a:ext>
              </a:extLst>
            </p:cNvPr>
            <p:cNvSpPr txBox="1"/>
            <p:nvPr/>
          </p:nvSpPr>
          <p:spPr>
            <a:xfrm>
              <a:off x="7015749" y="4438308"/>
              <a:ext cx="295274" cy="276999"/>
            </a:xfrm>
            <a:prstGeom prst="rect">
              <a:avLst/>
            </a:prstGeom>
            <a:noFill/>
          </p:spPr>
          <p:txBody>
            <a:bodyPr wrap="none" rtlCol="0">
              <a:spAutoFit/>
            </a:bodyPr>
            <a:lstStyle/>
            <a:p>
              <a:r>
                <a:rPr lang="de-DE" sz="1200" b="1" dirty="0">
                  <a:solidFill>
                    <a:schemeClr val="bg2">
                      <a:lumMod val="50000"/>
                    </a:schemeClr>
                  </a:solidFill>
                  <a:latin typeface="Helvetica" pitchFamily="2" charset="0"/>
                </a:rPr>
                <a:t>C</a:t>
              </a:r>
            </a:p>
          </p:txBody>
        </p:sp>
        <p:sp>
          <p:nvSpPr>
            <p:cNvPr id="15" name="Rechteck 14">
              <a:extLst>
                <a:ext uri="{FF2B5EF4-FFF2-40B4-BE49-F238E27FC236}">
                  <a16:creationId xmlns:a16="http://schemas.microsoft.com/office/drawing/2014/main" id="{DB9F8CC9-96AB-D94F-8A18-C23EC25B5C11}"/>
                </a:ext>
              </a:extLst>
            </p:cNvPr>
            <p:cNvSpPr/>
            <p:nvPr/>
          </p:nvSpPr>
          <p:spPr>
            <a:xfrm>
              <a:off x="7311021" y="5296361"/>
              <a:ext cx="1001023" cy="540000"/>
            </a:xfrm>
            <a:prstGeom prst="rect">
              <a:avLst/>
            </a:prstGeom>
            <a:solidFill>
              <a:schemeClr val="accent3">
                <a:lumMod val="20000"/>
                <a:lumOff val="8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6" name="Textfeld 15">
              <a:extLst>
                <a:ext uri="{FF2B5EF4-FFF2-40B4-BE49-F238E27FC236}">
                  <a16:creationId xmlns:a16="http://schemas.microsoft.com/office/drawing/2014/main" id="{B98354F8-E3B8-3641-A5BC-2C281EC3B39F}"/>
                </a:ext>
              </a:extLst>
            </p:cNvPr>
            <p:cNvSpPr txBox="1"/>
            <p:nvPr/>
          </p:nvSpPr>
          <p:spPr>
            <a:xfrm>
              <a:off x="7015749" y="5132691"/>
              <a:ext cx="295274" cy="276999"/>
            </a:xfrm>
            <a:prstGeom prst="rect">
              <a:avLst/>
            </a:prstGeom>
            <a:noFill/>
          </p:spPr>
          <p:txBody>
            <a:bodyPr wrap="none" rtlCol="0">
              <a:spAutoFit/>
            </a:bodyPr>
            <a:lstStyle/>
            <a:p>
              <a:r>
                <a:rPr lang="de-DE" sz="1200" b="1" dirty="0">
                  <a:solidFill>
                    <a:schemeClr val="bg2">
                      <a:lumMod val="50000"/>
                    </a:schemeClr>
                  </a:solidFill>
                  <a:latin typeface="Helvetica" pitchFamily="2" charset="0"/>
                </a:rPr>
                <a:t>D</a:t>
              </a:r>
            </a:p>
          </p:txBody>
        </p:sp>
      </p:grpSp>
      <p:grpSp>
        <p:nvGrpSpPr>
          <p:cNvPr id="5" name="Gruppieren 4">
            <a:extLst>
              <a:ext uri="{FF2B5EF4-FFF2-40B4-BE49-F238E27FC236}">
                <a16:creationId xmlns:a16="http://schemas.microsoft.com/office/drawing/2014/main" id="{37B0557F-554F-864E-A700-91AC4D7177C1}"/>
              </a:ext>
            </a:extLst>
          </p:cNvPr>
          <p:cNvGrpSpPr/>
          <p:nvPr/>
        </p:nvGrpSpPr>
        <p:grpSpPr>
          <a:xfrm>
            <a:off x="8935399" y="4408269"/>
            <a:ext cx="2520000" cy="1433731"/>
            <a:chOff x="9284325" y="4402629"/>
            <a:chExt cx="2171074" cy="1433731"/>
          </a:xfrm>
        </p:grpSpPr>
        <p:sp>
          <p:nvSpPr>
            <p:cNvPr id="17" name="Rechteck 16">
              <a:extLst>
                <a:ext uri="{FF2B5EF4-FFF2-40B4-BE49-F238E27FC236}">
                  <a16:creationId xmlns:a16="http://schemas.microsoft.com/office/drawing/2014/main" id="{52127A26-7120-A842-98E9-AA938ABFB83B}"/>
                </a:ext>
              </a:extLst>
            </p:cNvPr>
            <p:cNvSpPr/>
            <p:nvPr/>
          </p:nvSpPr>
          <p:spPr>
            <a:xfrm>
              <a:off x="9555801" y="4565282"/>
              <a:ext cx="540000" cy="540000"/>
            </a:xfrm>
            <a:prstGeom prst="rect">
              <a:avLst/>
            </a:prstGeom>
            <a:solidFill>
              <a:schemeClr val="accent2">
                <a:lumMod val="20000"/>
                <a:lumOff val="8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8" name="Rechteck 17">
              <a:extLst>
                <a:ext uri="{FF2B5EF4-FFF2-40B4-BE49-F238E27FC236}">
                  <a16:creationId xmlns:a16="http://schemas.microsoft.com/office/drawing/2014/main" id="{C7E0C4D1-019A-F344-B747-02A01D14B41F}"/>
                </a:ext>
              </a:extLst>
            </p:cNvPr>
            <p:cNvSpPr/>
            <p:nvPr/>
          </p:nvSpPr>
          <p:spPr>
            <a:xfrm>
              <a:off x="9585780" y="5259787"/>
              <a:ext cx="540000" cy="576573"/>
            </a:xfrm>
            <a:prstGeom prst="rect">
              <a:avLst/>
            </a:prstGeom>
            <a:solidFill>
              <a:schemeClr val="accent6">
                <a:lumMod val="20000"/>
                <a:lumOff val="8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19" name="Rechteck 18">
              <a:extLst>
                <a:ext uri="{FF2B5EF4-FFF2-40B4-BE49-F238E27FC236}">
                  <a16:creationId xmlns:a16="http://schemas.microsoft.com/office/drawing/2014/main" id="{2C8223E7-DD21-6449-A651-82623BB70F4D}"/>
                </a:ext>
              </a:extLst>
            </p:cNvPr>
            <p:cNvSpPr/>
            <p:nvPr/>
          </p:nvSpPr>
          <p:spPr>
            <a:xfrm>
              <a:off x="10514337" y="4565282"/>
              <a:ext cx="941062" cy="493238"/>
            </a:xfrm>
            <a:prstGeom prst="rect">
              <a:avLst/>
            </a:prstGeom>
            <a:solidFill>
              <a:schemeClr val="accent3">
                <a:lumMod val="20000"/>
                <a:lumOff val="8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20" name="Textfeld 19">
              <a:extLst>
                <a:ext uri="{FF2B5EF4-FFF2-40B4-BE49-F238E27FC236}">
                  <a16:creationId xmlns:a16="http://schemas.microsoft.com/office/drawing/2014/main" id="{4883FAE3-578B-CE4D-AAA9-8EDD51145CF6}"/>
                </a:ext>
              </a:extLst>
            </p:cNvPr>
            <p:cNvSpPr txBox="1"/>
            <p:nvPr/>
          </p:nvSpPr>
          <p:spPr>
            <a:xfrm>
              <a:off x="9284325" y="4402629"/>
              <a:ext cx="295274" cy="276999"/>
            </a:xfrm>
            <a:prstGeom prst="rect">
              <a:avLst/>
            </a:prstGeom>
            <a:noFill/>
          </p:spPr>
          <p:txBody>
            <a:bodyPr wrap="none" rtlCol="0">
              <a:spAutoFit/>
            </a:bodyPr>
            <a:lstStyle/>
            <a:p>
              <a:r>
                <a:rPr lang="de-DE" sz="1200" b="1" dirty="0">
                  <a:solidFill>
                    <a:schemeClr val="bg2">
                      <a:lumMod val="50000"/>
                    </a:schemeClr>
                  </a:solidFill>
                  <a:latin typeface="Helvetica" pitchFamily="2" charset="0"/>
                </a:rPr>
                <a:t>A</a:t>
              </a:r>
            </a:p>
          </p:txBody>
        </p:sp>
        <p:sp>
          <p:nvSpPr>
            <p:cNvPr id="21" name="Textfeld 20">
              <a:extLst>
                <a:ext uri="{FF2B5EF4-FFF2-40B4-BE49-F238E27FC236}">
                  <a16:creationId xmlns:a16="http://schemas.microsoft.com/office/drawing/2014/main" id="{EDF23B44-DD7C-8D42-B557-2919D6720DAA}"/>
                </a:ext>
              </a:extLst>
            </p:cNvPr>
            <p:cNvSpPr txBox="1"/>
            <p:nvPr/>
          </p:nvSpPr>
          <p:spPr>
            <a:xfrm>
              <a:off x="9309180" y="5096118"/>
              <a:ext cx="295274" cy="276999"/>
            </a:xfrm>
            <a:prstGeom prst="rect">
              <a:avLst/>
            </a:prstGeom>
            <a:noFill/>
          </p:spPr>
          <p:txBody>
            <a:bodyPr wrap="none" rtlCol="0">
              <a:spAutoFit/>
            </a:bodyPr>
            <a:lstStyle/>
            <a:p>
              <a:r>
                <a:rPr lang="de-DE" sz="1200" b="1" dirty="0">
                  <a:solidFill>
                    <a:schemeClr val="bg2">
                      <a:lumMod val="50000"/>
                    </a:schemeClr>
                  </a:solidFill>
                  <a:latin typeface="Helvetica" pitchFamily="2" charset="0"/>
                </a:rPr>
                <a:t>B</a:t>
              </a:r>
            </a:p>
          </p:txBody>
        </p:sp>
        <p:sp>
          <p:nvSpPr>
            <p:cNvPr id="22" name="Textfeld 21">
              <a:extLst>
                <a:ext uri="{FF2B5EF4-FFF2-40B4-BE49-F238E27FC236}">
                  <a16:creationId xmlns:a16="http://schemas.microsoft.com/office/drawing/2014/main" id="{9097BA5B-AEE0-5B45-A5A9-46F02DEBB017}"/>
                </a:ext>
              </a:extLst>
            </p:cNvPr>
            <p:cNvSpPr txBox="1"/>
            <p:nvPr/>
          </p:nvSpPr>
          <p:spPr>
            <a:xfrm>
              <a:off x="10219064" y="4454077"/>
              <a:ext cx="295274" cy="276999"/>
            </a:xfrm>
            <a:prstGeom prst="rect">
              <a:avLst/>
            </a:prstGeom>
            <a:noFill/>
          </p:spPr>
          <p:txBody>
            <a:bodyPr wrap="none" rtlCol="0">
              <a:spAutoFit/>
            </a:bodyPr>
            <a:lstStyle/>
            <a:p>
              <a:r>
                <a:rPr lang="de-DE" sz="1200" b="1" dirty="0">
                  <a:solidFill>
                    <a:schemeClr val="bg2">
                      <a:lumMod val="50000"/>
                    </a:schemeClr>
                  </a:solidFill>
                  <a:latin typeface="Helvetica" pitchFamily="2" charset="0"/>
                </a:rPr>
                <a:t>C</a:t>
              </a:r>
            </a:p>
          </p:txBody>
        </p:sp>
        <p:sp>
          <p:nvSpPr>
            <p:cNvPr id="23" name="Rechteck 22">
              <a:extLst>
                <a:ext uri="{FF2B5EF4-FFF2-40B4-BE49-F238E27FC236}">
                  <a16:creationId xmlns:a16="http://schemas.microsoft.com/office/drawing/2014/main" id="{6714253B-0591-BD4A-BE4D-9226CE50375D}"/>
                </a:ext>
              </a:extLst>
            </p:cNvPr>
            <p:cNvSpPr/>
            <p:nvPr/>
          </p:nvSpPr>
          <p:spPr>
            <a:xfrm>
              <a:off x="10454376" y="5222190"/>
              <a:ext cx="1001023" cy="540000"/>
            </a:xfrm>
            <a:prstGeom prst="rect">
              <a:avLst/>
            </a:prstGeom>
            <a:solidFill>
              <a:schemeClr val="accent4">
                <a:lumMod val="20000"/>
                <a:lumOff val="8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24" name="Textfeld 23">
              <a:extLst>
                <a:ext uri="{FF2B5EF4-FFF2-40B4-BE49-F238E27FC236}">
                  <a16:creationId xmlns:a16="http://schemas.microsoft.com/office/drawing/2014/main" id="{95FC5719-D894-A643-AF76-2141D2B994A1}"/>
                </a:ext>
              </a:extLst>
            </p:cNvPr>
            <p:cNvSpPr txBox="1"/>
            <p:nvPr/>
          </p:nvSpPr>
          <p:spPr>
            <a:xfrm>
              <a:off x="10159104" y="5058520"/>
              <a:ext cx="295274" cy="276999"/>
            </a:xfrm>
            <a:prstGeom prst="rect">
              <a:avLst/>
            </a:prstGeom>
            <a:noFill/>
          </p:spPr>
          <p:txBody>
            <a:bodyPr wrap="none" rtlCol="0">
              <a:spAutoFit/>
            </a:bodyPr>
            <a:lstStyle/>
            <a:p>
              <a:r>
                <a:rPr lang="de-DE" sz="1200" b="1" dirty="0">
                  <a:solidFill>
                    <a:schemeClr val="bg2">
                      <a:lumMod val="50000"/>
                    </a:schemeClr>
                  </a:solidFill>
                  <a:latin typeface="Helvetica" pitchFamily="2" charset="0"/>
                </a:rPr>
                <a:t>D</a:t>
              </a:r>
            </a:p>
          </p:txBody>
        </p:sp>
      </p:grpSp>
      <p:sp>
        <p:nvSpPr>
          <p:cNvPr id="8" name="Textfeld 7">
            <a:extLst>
              <a:ext uri="{FF2B5EF4-FFF2-40B4-BE49-F238E27FC236}">
                <a16:creationId xmlns:a16="http://schemas.microsoft.com/office/drawing/2014/main" id="{9803E516-3997-CE4A-A2EF-06A8E990611C}"/>
              </a:ext>
            </a:extLst>
          </p:cNvPr>
          <p:cNvSpPr txBox="1"/>
          <p:nvPr/>
        </p:nvSpPr>
        <p:spPr>
          <a:xfrm>
            <a:off x="7044943" y="4135593"/>
            <a:ext cx="712054" cy="341632"/>
          </a:xfrm>
          <a:prstGeom prst="rect">
            <a:avLst/>
          </a:prstGeom>
          <a:noFill/>
        </p:spPr>
        <p:txBody>
          <a:bodyPr wrap="none" rtlCol="0">
            <a:spAutoFit/>
          </a:bodyPr>
          <a:lstStyle/>
          <a:p>
            <a:r>
              <a:rPr lang="en-US" sz="1600" b="1"/>
              <a:t>Good</a:t>
            </a:r>
          </a:p>
        </p:txBody>
      </p:sp>
      <p:sp>
        <p:nvSpPr>
          <p:cNvPr id="27" name="Textfeld 26">
            <a:extLst>
              <a:ext uri="{FF2B5EF4-FFF2-40B4-BE49-F238E27FC236}">
                <a16:creationId xmlns:a16="http://schemas.microsoft.com/office/drawing/2014/main" id="{138030C0-FD73-6F48-8808-E1607416676D}"/>
              </a:ext>
            </a:extLst>
          </p:cNvPr>
          <p:cNvSpPr txBox="1"/>
          <p:nvPr/>
        </p:nvSpPr>
        <p:spPr>
          <a:xfrm>
            <a:off x="9907499" y="4135593"/>
            <a:ext cx="575800" cy="338554"/>
          </a:xfrm>
          <a:prstGeom prst="rect">
            <a:avLst/>
          </a:prstGeom>
          <a:noFill/>
        </p:spPr>
        <p:txBody>
          <a:bodyPr wrap="none" rtlCol="0">
            <a:spAutoFit/>
          </a:bodyPr>
          <a:lstStyle/>
          <a:p>
            <a:pPr algn="ctr"/>
            <a:r>
              <a:rPr lang="en-US" sz="1600" b="1"/>
              <a:t>Bad</a:t>
            </a:r>
          </a:p>
        </p:txBody>
      </p:sp>
    </p:spTree>
    <p:custDataLst>
      <p:tags r:id="rId1"/>
    </p:custDataLst>
    <p:extLst>
      <p:ext uri="{BB962C8B-B14F-4D97-AF65-F5344CB8AC3E}">
        <p14:creationId xmlns:p14="http://schemas.microsoft.com/office/powerpoint/2010/main" val="463754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Fine-tuning</a:t>
            </a:r>
            <a:br>
              <a:rPr lang="en-US"/>
            </a:br>
            <a:r>
              <a:rPr lang="en-US" b="0"/>
              <a:t>Creation</a:t>
            </a:r>
          </a:p>
        </p:txBody>
      </p:sp>
      <p:sp>
        <p:nvSpPr>
          <p:cNvPr id="6" name="Inhaltsplatzhalter 1">
            <a:extLst>
              <a:ext uri="{FF2B5EF4-FFF2-40B4-BE49-F238E27FC236}">
                <a16:creationId xmlns:a16="http://schemas.microsoft.com/office/drawing/2014/main" id="{AFB2015A-EB45-204B-82D2-74682CB48413}"/>
              </a:ext>
            </a:extLst>
          </p:cNvPr>
          <p:cNvSpPr>
            <a:spLocks noGrp="1"/>
          </p:cNvSpPr>
          <p:nvPr>
            <p:ph sz="quarter" idx="10"/>
          </p:nvPr>
        </p:nvSpPr>
        <p:spPr>
          <a:xfrm>
            <a:off x="874710" y="1484313"/>
            <a:ext cx="4491040" cy="4344987"/>
          </a:xfrm>
        </p:spPr>
        <p:txBody>
          <a:bodyPr/>
          <a:lstStyle/>
          <a:p>
            <a:r>
              <a:rPr lang="en-US" altLang="x-none" sz="1800" b="1">
                <a:ea typeface="Open Sans" panose="020B0606030504020204" pitchFamily="34" charset="0"/>
                <a:cs typeface="Open Sans" panose="020B0606030504020204" pitchFamily="34" charset="0"/>
              </a:rPr>
              <a:t>If your figure contains coefficients, or may change during review, prepare updateable figures, e.g., via R!</a:t>
            </a:r>
          </a:p>
          <a:p>
            <a:r>
              <a:rPr lang="en-US" altLang="x-none" sz="1800">
                <a:ea typeface="Open Sans" panose="020B0606030504020204" pitchFamily="34" charset="0"/>
                <a:cs typeface="Open Sans" panose="020B0606030504020204" pitchFamily="34" charset="0"/>
              </a:rPr>
              <a:t>The figure on the right was generated with R and can be updated if something changes. It would be very inconvenient to edit it by hand when you have to change sample size (because R1 wants you to drop multivariate outliers) or model settings (because R2 requires to use MLR instead of ML estimation)</a:t>
            </a:r>
          </a:p>
        </p:txBody>
      </p:sp>
      <p:pic>
        <p:nvPicPr>
          <p:cNvPr id="40" name="Grafik 39">
            <a:extLst>
              <a:ext uri="{FF2B5EF4-FFF2-40B4-BE49-F238E27FC236}">
                <a16:creationId xmlns:a16="http://schemas.microsoft.com/office/drawing/2014/main" id="{94E3521E-17C9-BB48-80A8-E38A683A4546}"/>
              </a:ext>
            </a:extLst>
          </p:cNvPr>
          <p:cNvPicPr>
            <a:picLocks noChangeAspect="1"/>
          </p:cNvPicPr>
          <p:nvPr/>
        </p:nvPicPr>
        <p:blipFill>
          <a:blip r:embed="rId3"/>
          <a:stretch>
            <a:fillRect/>
          </a:stretch>
        </p:blipFill>
        <p:spPr>
          <a:xfrm>
            <a:off x="5861784" y="1481137"/>
            <a:ext cx="5593615" cy="2974675"/>
          </a:xfrm>
          <a:prstGeom prst="rect">
            <a:avLst/>
          </a:prstGeom>
        </p:spPr>
      </p:pic>
      <p:sp>
        <p:nvSpPr>
          <p:cNvPr id="41" name="Textfeld 40">
            <a:extLst>
              <a:ext uri="{FF2B5EF4-FFF2-40B4-BE49-F238E27FC236}">
                <a16:creationId xmlns:a16="http://schemas.microsoft.com/office/drawing/2014/main" id="{C8FFDCC2-823B-C04D-B618-898CA96C5DEB}"/>
              </a:ext>
            </a:extLst>
          </p:cNvPr>
          <p:cNvSpPr txBox="1"/>
          <p:nvPr/>
        </p:nvSpPr>
        <p:spPr>
          <a:xfrm rot="16200000">
            <a:off x="9993397" y="2813114"/>
            <a:ext cx="3195105" cy="246221"/>
          </a:xfrm>
          <a:prstGeom prst="rect">
            <a:avLst/>
          </a:prstGeom>
          <a:noFill/>
        </p:spPr>
        <p:txBody>
          <a:bodyPr wrap="none" rtlCol="0" anchor="ctr">
            <a:spAutoFit/>
          </a:bodyPr>
          <a:lstStyle/>
          <a:p>
            <a:r>
              <a:rPr lang="de-DE" sz="1000"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Strobel, A. et al. (2020). </a:t>
            </a:r>
            <a:r>
              <a:rPr lang="de-DE" sz="1000" i="1"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PLoS ONE</a:t>
            </a:r>
            <a:r>
              <a:rPr lang="de-DE" sz="1000"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 15(10). e0239817 </a:t>
            </a:r>
          </a:p>
        </p:txBody>
      </p:sp>
    </p:spTree>
    <p:custDataLst>
      <p:tags r:id="rId1"/>
    </p:custDataLst>
    <p:extLst>
      <p:ext uri="{BB962C8B-B14F-4D97-AF65-F5344CB8AC3E}">
        <p14:creationId xmlns:p14="http://schemas.microsoft.com/office/powerpoint/2010/main" val="2988813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lvl="5"/>
            <a:r>
              <a:rPr lang="de-DE" sz="3600" b="1" dirty="0">
                <a:solidFill>
                  <a:schemeClr val="bg1"/>
                </a:solidFill>
                <a:latin typeface="+mj-lt"/>
              </a:rPr>
              <a:t>Summary </a:t>
            </a:r>
            <a:r>
              <a:rPr lang="de-DE" sz="3600" b="1" dirty="0" err="1">
                <a:solidFill>
                  <a:schemeClr val="bg1"/>
                </a:solidFill>
                <a:latin typeface="+mj-lt"/>
              </a:rPr>
              <a:t>and</a:t>
            </a:r>
            <a:r>
              <a:rPr lang="de-DE" sz="3600" b="1" dirty="0">
                <a:solidFill>
                  <a:schemeClr val="bg1"/>
                </a:solidFill>
                <a:latin typeface="+mj-lt"/>
              </a:rPr>
              <a:t> </a:t>
            </a:r>
            <a:r>
              <a:rPr lang="de-DE" sz="3600" b="1" dirty="0" err="1">
                <a:solidFill>
                  <a:schemeClr val="bg1"/>
                </a:solidFill>
                <a:latin typeface="+mj-lt"/>
              </a:rPr>
              <a:t>outlook</a:t>
            </a:r>
            <a:br>
              <a:rPr lang="de-DE" sz="3600" b="1" dirty="0">
                <a:solidFill>
                  <a:schemeClr val="bg1"/>
                </a:solidFill>
                <a:latin typeface="+mj-lt"/>
              </a:rPr>
            </a:br>
            <a:br>
              <a:rPr lang="de-DE" sz="3600" b="1" dirty="0">
                <a:solidFill>
                  <a:schemeClr val="bg1"/>
                </a:solidFill>
                <a:latin typeface="+mj-lt"/>
              </a:rPr>
            </a:br>
            <a:endParaRPr lang="de-DE" sz="3600" dirty="0">
              <a:solidFill>
                <a:schemeClr val="bg1"/>
              </a:solidFill>
              <a:latin typeface="+mj-lt"/>
            </a:endParaRPr>
          </a:p>
        </p:txBody>
      </p:sp>
    </p:spTree>
    <p:custDataLst>
      <p:tags r:id="rId1"/>
    </p:custDataLst>
    <p:extLst>
      <p:ext uri="{BB962C8B-B14F-4D97-AF65-F5344CB8AC3E}">
        <p14:creationId xmlns:p14="http://schemas.microsoft.com/office/powerpoint/2010/main" val="2144857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Summary</a:t>
            </a:r>
            <a:br>
              <a:rPr lang="en-US"/>
            </a:br>
            <a:r>
              <a:rPr lang="en-US" b="0"/>
              <a:t>What you should always keep in mind ...</a:t>
            </a:r>
          </a:p>
        </p:txBody>
      </p:sp>
      <p:sp>
        <p:nvSpPr>
          <p:cNvPr id="6" name="Inhaltsplatzhalter 1">
            <a:extLst>
              <a:ext uri="{FF2B5EF4-FFF2-40B4-BE49-F238E27FC236}">
                <a16:creationId xmlns:a16="http://schemas.microsoft.com/office/drawing/2014/main" id="{AFB2015A-EB45-204B-82D2-74682CB48413}"/>
              </a:ext>
            </a:extLst>
          </p:cNvPr>
          <p:cNvSpPr>
            <a:spLocks noGrp="1"/>
          </p:cNvSpPr>
          <p:nvPr>
            <p:ph sz="quarter" idx="10"/>
          </p:nvPr>
        </p:nvSpPr>
        <p:spPr>
          <a:xfrm>
            <a:off x="874710" y="1484313"/>
            <a:ext cx="10580686" cy="4344987"/>
          </a:xfrm>
        </p:spPr>
        <p:txBody>
          <a:bodyPr/>
          <a:lstStyle/>
          <a:p>
            <a:pPr>
              <a:spcBef>
                <a:spcPts val="600"/>
              </a:spcBef>
            </a:pPr>
            <a:r>
              <a:rPr lang="en-US" altLang="x-none" sz="1800" b="1">
                <a:latin typeface="Open Sans SemiBold" panose="020B0606030504020204" pitchFamily="34" charset="0"/>
                <a:ea typeface="Open Sans SemiBold" panose="020B0606030504020204" pitchFamily="34" charset="0"/>
                <a:cs typeface="Open Sans SemiBold" panose="020B0606030504020204" pitchFamily="34" charset="0"/>
              </a:rPr>
              <a:t>Prefer vector over raster graphics! </a:t>
            </a:r>
          </a:p>
          <a:p>
            <a:pPr>
              <a:spcBef>
                <a:spcPts val="400"/>
              </a:spcBef>
            </a:pPr>
            <a:r>
              <a:rPr lang="en-US" altLang="x-none">
                <a:ea typeface="Open Sans" panose="020B0606030504020204" pitchFamily="34" charset="0"/>
                <a:cs typeface="Open Sans" panose="020B0606030504020204" pitchFamily="34" charset="0"/>
              </a:rPr>
              <a:t>If you need to combine vector and raster graphics, save them in high resolution (≥ 300 dpi, format depending on the journal). In doubt, use 1000 dpi *.tif images with LZW compression</a:t>
            </a:r>
          </a:p>
          <a:p>
            <a:r>
              <a:rPr lang="en-US" altLang="x-none" sz="1800" b="1">
                <a:latin typeface="Open Sans SemiBold" panose="020B0606030504020204" pitchFamily="34" charset="0"/>
                <a:ea typeface="Open Sans SemiBold" panose="020B0606030504020204" pitchFamily="34" charset="0"/>
                <a:cs typeface="Open Sans SemiBold" panose="020B0606030504020204" pitchFamily="34" charset="0"/>
              </a:rPr>
              <a:t>Get yourself the right software tools! </a:t>
            </a:r>
          </a:p>
          <a:p>
            <a:pPr>
              <a:spcBef>
                <a:spcPts val="400"/>
              </a:spcBef>
            </a:pPr>
            <a:r>
              <a:rPr lang="en-US" altLang="x-none">
                <a:ea typeface="Open Sans" panose="020B0606030504020204" pitchFamily="34" charset="0"/>
                <a:cs typeface="Open Sans" panose="020B0606030504020204" pitchFamily="34" charset="0"/>
              </a:rPr>
              <a:t>One for handling vector and one for handling raster graphics. Ideally, they come from the same developer, will be maintained in the foreseeable future, are free and open source or at least do not come with a licence that has to be renewed annually</a:t>
            </a:r>
          </a:p>
          <a:p>
            <a:r>
              <a:rPr lang="en-US" altLang="x-none" sz="1800" b="1">
                <a:latin typeface="Open Sans SemiBold" panose="020B0606030504020204" pitchFamily="34" charset="0"/>
                <a:ea typeface="Open Sans SemiBold" panose="020B0606030504020204" pitchFamily="34" charset="0"/>
                <a:cs typeface="Open Sans SemiBold" panose="020B0606030504020204" pitchFamily="34" charset="0"/>
              </a:rPr>
              <a:t>Consult the relevant artwork guidelines!</a:t>
            </a:r>
            <a:r>
              <a:rPr lang="en-US" altLang="x-none" sz="1800">
                <a:ea typeface="Open Sans" panose="020B0606030504020204" pitchFamily="34" charset="0"/>
                <a:cs typeface="Open Sans" panose="020B0606030504020204" pitchFamily="34" charset="0"/>
              </a:rPr>
              <a:t> </a:t>
            </a:r>
          </a:p>
          <a:p>
            <a:pPr>
              <a:spcBef>
                <a:spcPts val="400"/>
              </a:spcBef>
            </a:pPr>
            <a:r>
              <a:rPr lang="en-US" altLang="x-none">
                <a:ea typeface="Open Sans" panose="020B0606030504020204" pitchFamily="34" charset="0"/>
                <a:cs typeface="Open Sans" panose="020B0606030504020204" pitchFamily="34" charset="0"/>
              </a:rPr>
              <a:t>If in doubt, use RGB color space, 90 mm width for smaller figures that fit on in column (if the journal uses columns anyway) or 180 mm width for larger figures, and serif font (ideally Helvetica) </a:t>
            </a:r>
          </a:p>
          <a:p>
            <a:r>
              <a:rPr lang="en-US" altLang="x-none" sz="1800" b="1">
                <a:latin typeface="Open Sans SemiBold" panose="020B0606030504020204" pitchFamily="34" charset="0"/>
                <a:ea typeface="Open Sans SemiBold" panose="020B0606030504020204" pitchFamily="34" charset="0"/>
                <a:cs typeface="Open Sans SemiBold" panose="020B0606030504020204" pitchFamily="34" charset="0"/>
              </a:rPr>
              <a:t>Think twice when it comes to point and line style and color! </a:t>
            </a:r>
          </a:p>
          <a:p>
            <a:pPr>
              <a:spcBef>
                <a:spcPts val="400"/>
              </a:spcBef>
            </a:pPr>
            <a:r>
              <a:rPr lang="en-US" altLang="x-none">
                <a:ea typeface="Open Sans" panose="020B0606030504020204" pitchFamily="34" charset="0"/>
                <a:cs typeface="Open Sans" panose="020B0606030504020204" pitchFamily="34" charset="0"/>
              </a:rPr>
              <a:t>Point style should meaningful, lines solid, and different colors should remain distinguishable for everyone under every circumstance</a:t>
            </a:r>
          </a:p>
          <a:p>
            <a:r>
              <a:rPr lang="en-US" altLang="x-none" sz="1800" b="1">
                <a:latin typeface="Open Sans SemiBold" panose="020B0606030504020204" pitchFamily="34" charset="0"/>
                <a:ea typeface="Open Sans SemiBold" panose="020B0606030504020204" pitchFamily="34" charset="0"/>
                <a:cs typeface="Open Sans SemiBold" panose="020B0606030504020204" pitchFamily="34" charset="0"/>
              </a:rPr>
              <a:t>Provide all necessary information, but not all possible information!</a:t>
            </a:r>
          </a:p>
          <a:p>
            <a:pPr>
              <a:spcBef>
                <a:spcPts val="600"/>
              </a:spcBef>
            </a:pPr>
            <a:endParaRPr lang="en-US" altLang="x-none" sz="1800">
              <a:ea typeface="Open Sans" panose="020B0606030504020204" pitchFamily="34" charset="0"/>
              <a:cs typeface="Open Sans" panose="020B0606030504020204" pitchFamily="34" charset="0"/>
            </a:endParaRPr>
          </a:p>
          <a:p>
            <a:endParaRPr lang="en-US" altLang="x-none" sz="1800">
              <a:ea typeface="Open Sans" panose="020B0606030504020204" pitchFamily="34" charset="0"/>
              <a:cs typeface="Open Sans" panose="020B0606030504020204" pitchFamily="34" charset="0"/>
            </a:endParaRPr>
          </a:p>
        </p:txBody>
      </p:sp>
    </p:spTree>
    <p:custDataLst>
      <p:tags r:id="rId1"/>
    </p:custDataLst>
    <p:extLst>
      <p:ext uri="{BB962C8B-B14F-4D97-AF65-F5344CB8AC3E}">
        <p14:creationId xmlns:p14="http://schemas.microsoft.com/office/powerpoint/2010/main" val="1769629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lvl="5"/>
            <a:r>
              <a:rPr lang="de-DE" sz="3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Types</a:t>
            </a:r>
            <a:r>
              <a:rPr lang="de-DE"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de-DE" sz="3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of</a:t>
            </a:r>
            <a:r>
              <a:rPr lang="de-DE"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de-DE" sz="36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graphics</a:t>
            </a:r>
            <a:endParaRPr lang="de-DE" sz="3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custDataLst>
      <p:tags r:id="rId1"/>
    </p:custDataLst>
    <p:extLst>
      <p:ext uri="{BB962C8B-B14F-4D97-AF65-F5344CB8AC3E}">
        <p14:creationId xmlns:p14="http://schemas.microsoft.com/office/powerpoint/2010/main" val="1888954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Outlook</a:t>
            </a:r>
            <a:br>
              <a:rPr lang="en-US"/>
            </a:br>
            <a:r>
              <a:rPr lang="en-US" b="0"/>
              <a:t>Things not covered here</a:t>
            </a:r>
          </a:p>
        </p:txBody>
      </p:sp>
      <p:sp>
        <p:nvSpPr>
          <p:cNvPr id="6" name="Inhaltsplatzhalter 1">
            <a:extLst>
              <a:ext uri="{FF2B5EF4-FFF2-40B4-BE49-F238E27FC236}">
                <a16:creationId xmlns:a16="http://schemas.microsoft.com/office/drawing/2014/main" id="{AFB2015A-EB45-204B-82D2-74682CB48413}"/>
              </a:ext>
            </a:extLst>
          </p:cNvPr>
          <p:cNvSpPr>
            <a:spLocks noGrp="1"/>
          </p:cNvSpPr>
          <p:nvPr>
            <p:ph sz="quarter" idx="10"/>
          </p:nvPr>
        </p:nvSpPr>
        <p:spPr>
          <a:xfrm>
            <a:off x="874710" y="1484313"/>
            <a:ext cx="5392740" cy="4344987"/>
          </a:xfrm>
        </p:spPr>
        <p:txBody>
          <a:bodyPr/>
          <a:lstStyle/>
          <a:p>
            <a:pPr>
              <a:spcBef>
                <a:spcPts val="800"/>
              </a:spcBef>
            </a:pPr>
            <a:r>
              <a:rPr lang="en-US" altLang="x-none" sz="1800" b="1">
                <a:ea typeface="Open Sans" panose="020B0606030504020204" pitchFamily="34" charset="0"/>
                <a:cs typeface="Open Sans" panose="020B0606030504020204" pitchFamily="34" charset="0"/>
              </a:rPr>
              <a:t>R packages for plotting</a:t>
            </a:r>
          </a:p>
          <a:p>
            <a:pPr>
              <a:spcBef>
                <a:spcPts val="1000"/>
              </a:spcBef>
            </a:pPr>
            <a:r>
              <a:rPr lang="en-US" altLang="x-none" sz="1800">
                <a:ea typeface="Open Sans" panose="020B0606030504020204" pitchFamily="34" charset="0"/>
                <a:cs typeface="Open Sans" panose="020B0606030504020204" pitchFamily="34" charset="0"/>
              </a:rPr>
              <a:t>Base R (i.e., the </a:t>
            </a:r>
            <a:r>
              <a:rPr lang="en-US" altLang="x-none" sz="1800" i="1">
                <a:ea typeface="Open Sans" panose="020B0606030504020204" pitchFamily="34" charset="0"/>
                <a:cs typeface="Open Sans" panose="020B0606030504020204" pitchFamily="34" charset="0"/>
              </a:rPr>
              <a:t>graphics </a:t>
            </a:r>
            <a:r>
              <a:rPr lang="en-US" altLang="x-none" sz="1800">
                <a:ea typeface="Open Sans" panose="020B0606030504020204" pitchFamily="34" charset="0"/>
                <a:cs typeface="Open Sans" panose="020B0606030504020204" pitchFamily="34" charset="0"/>
              </a:rPr>
              <a:t>package) comes with great capabilities for graphics, but sometimes, it may be a bit cumbersome to arrive at what you want (the left figure needs 4-6 lines of code)</a:t>
            </a:r>
          </a:p>
          <a:p>
            <a:pPr>
              <a:spcBef>
                <a:spcPts val="1000"/>
              </a:spcBef>
            </a:pPr>
            <a:r>
              <a:rPr lang="en-US" altLang="x-none" sz="1800">
                <a:ea typeface="Open Sans" panose="020B0606030504020204" pitchFamily="34" charset="0"/>
                <a:cs typeface="Open Sans" panose="020B0606030504020204" pitchFamily="34" charset="0"/>
              </a:rPr>
              <a:t>Dedicated packages such as </a:t>
            </a:r>
            <a:r>
              <a:rPr lang="en-US" altLang="x-none" sz="1800" i="1">
                <a:ea typeface="Open Sans" panose="020B0606030504020204" pitchFamily="34" charset="0"/>
                <a:cs typeface="Open Sans" panose="020B0606030504020204" pitchFamily="34" charset="0"/>
              </a:rPr>
              <a:t>ggplot2</a:t>
            </a:r>
            <a:r>
              <a:rPr lang="en-US" altLang="x-none" sz="1800">
                <a:ea typeface="Open Sans" panose="020B0606030504020204" pitchFamily="34" charset="0"/>
                <a:cs typeface="Open Sans" panose="020B0606030504020204" pitchFamily="34" charset="0"/>
              </a:rPr>
              <a:t> let you arrive at the same with perhaps 3 code lines (right figure)</a:t>
            </a:r>
          </a:p>
          <a:p>
            <a:pPr>
              <a:spcBef>
                <a:spcPts val="1000"/>
              </a:spcBef>
            </a:pPr>
            <a:r>
              <a:rPr lang="en-US" altLang="x-none" sz="1800">
                <a:ea typeface="Open Sans" panose="020B0606030504020204" pitchFamily="34" charset="0"/>
                <a:cs typeface="Open Sans" panose="020B0606030504020204" pitchFamily="34" charset="0"/>
              </a:rPr>
              <a:t>Yet, learning to master </a:t>
            </a:r>
            <a:r>
              <a:rPr lang="en-US" altLang="x-none" sz="1800" i="1">
                <a:ea typeface="Open Sans" panose="020B0606030504020204" pitchFamily="34" charset="0"/>
                <a:cs typeface="Open Sans" panose="020B0606030504020204" pitchFamily="34" charset="0"/>
              </a:rPr>
              <a:t>ggplot2</a:t>
            </a:r>
            <a:r>
              <a:rPr lang="en-US" altLang="x-none" sz="1800">
                <a:ea typeface="Open Sans" panose="020B0606030504020204" pitchFamily="34" charset="0"/>
                <a:cs typeface="Open Sans" panose="020B0606030504020204" pitchFamily="34" charset="0"/>
              </a:rPr>
              <a:t> really takes time ...</a:t>
            </a:r>
          </a:p>
          <a:p>
            <a:r>
              <a:rPr lang="en-US" altLang="x-none" sz="1800" b="1">
                <a:ea typeface="Open Sans" panose="020B0606030504020204" pitchFamily="34" charset="0"/>
                <a:cs typeface="Open Sans" panose="020B0606030504020204" pitchFamily="34" charset="0"/>
              </a:rPr>
              <a:t>Handling software to edit plots</a:t>
            </a:r>
          </a:p>
          <a:p>
            <a:pPr>
              <a:spcBef>
                <a:spcPts val="1000"/>
              </a:spcBef>
            </a:pPr>
            <a:r>
              <a:rPr lang="en-US" altLang="x-none" sz="1800">
                <a:ea typeface="Open Sans" panose="020B0606030504020204" pitchFamily="34" charset="0"/>
                <a:cs typeface="Open Sans" panose="020B0606030504020204" pitchFamily="34" charset="0"/>
              </a:rPr>
              <a:t>Learning to work with Adobe or Affinity software (and even more so with free alternatives) can be tiresome as well</a:t>
            </a:r>
          </a:p>
          <a:p>
            <a:r>
              <a:rPr lang="en-US" altLang="x-none" sz="1800" b="1">
                <a:solidFill>
                  <a:schemeClr val="accent2"/>
                </a:solidFill>
                <a:ea typeface="Open Sans" panose="020B0606030504020204" pitchFamily="34" charset="0"/>
                <a:cs typeface="Open Sans" panose="020B0606030504020204" pitchFamily="34" charset="0"/>
              </a:rPr>
              <a:t>So better start right now ...</a:t>
            </a:r>
          </a:p>
          <a:p>
            <a:pPr>
              <a:spcBef>
                <a:spcPts val="600"/>
              </a:spcBef>
            </a:pPr>
            <a:endParaRPr lang="en-US" altLang="x-none" sz="1800">
              <a:ea typeface="Open Sans" panose="020B0606030504020204" pitchFamily="34" charset="0"/>
              <a:cs typeface="Open Sans" panose="020B0606030504020204" pitchFamily="34" charset="0"/>
            </a:endParaRPr>
          </a:p>
        </p:txBody>
      </p:sp>
      <p:pic>
        <p:nvPicPr>
          <p:cNvPr id="5" name="Grafik 4">
            <a:extLst>
              <a:ext uri="{FF2B5EF4-FFF2-40B4-BE49-F238E27FC236}">
                <a16:creationId xmlns:a16="http://schemas.microsoft.com/office/drawing/2014/main" id="{39246BAD-2B82-CA42-9BDB-05AC72B9C2DF}"/>
              </a:ext>
            </a:extLst>
          </p:cNvPr>
          <p:cNvPicPr>
            <a:picLocks noChangeAspect="1"/>
          </p:cNvPicPr>
          <p:nvPr/>
        </p:nvPicPr>
        <p:blipFill>
          <a:blip r:embed="rId3"/>
          <a:stretch>
            <a:fillRect/>
          </a:stretch>
        </p:blipFill>
        <p:spPr>
          <a:xfrm>
            <a:off x="6541784" y="1446893"/>
            <a:ext cx="2473550" cy="4415402"/>
          </a:xfrm>
          <a:prstGeom prst="rect">
            <a:avLst/>
          </a:prstGeom>
        </p:spPr>
      </p:pic>
      <p:pic>
        <p:nvPicPr>
          <p:cNvPr id="9" name="Grafik 8">
            <a:extLst>
              <a:ext uri="{FF2B5EF4-FFF2-40B4-BE49-F238E27FC236}">
                <a16:creationId xmlns:a16="http://schemas.microsoft.com/office/drawing/2014/main" id="{E5176895-7CF4-7B4D-A909-991E38ED1898}"/>
              </a:ext>
            </a:extLst>
          </p:cNvPr>
          <p:cNvPicPr>
            <a:picLocks noChangeAspect="1"/>
          </p:cNvPicPr>
          <p:nvPr/>
        </p:nvPicPr>
        <p:blipFill>
          <a:blip r:embed="rId4">
            <a:alphaModFix amt="70000"/>
          </a:blip>
          <a:stretch>
            <a:fillRect/>
          </a:stretch>
        </p:blipFill>
        <p:spPr>
          <a:xfrm>
            <a:off x="9347918" y="1446893"/>
            <a:ext cx="2107482" cy="3964214"/>
          </a:xfrm>
          <a:prstGeom prst="rect">
            <a:avLst/>
          </a:prstGeom>
        </p:spPr>
      </p:pic>
      <p:sp>
        <p:nvSpPr>
          <p:cNvPr id="10" name="Textfeld 9">
            <a:extLst>
              <a:ext uri="{FF2B5EF4-FFF2-40B4-BE49-F238E27FC236}">
                <a16:creationId xmlns:a16="http://schemas.microsoft.com/office/drawing/2014/main" id="{5F6F4023-7A13-D14D-B3ED-952AEE4060CC}"/>
              </a:ext>
            </a:extLst>
          </p:cNvPr>
          <p:cNvSpPr txBox="1"/>
          <p:nvPr/>
        </p:nvSpPr>
        <p:spPr>
          <a:xfrm>
            <a:off x="7531766" y="1139506"/>
            <a:ext cx="1047787" cy="338554"/>
          </a:xfrm>
          <a:prstGeom prst="rect">
            <a:avLst/>
          </a:prstGeom>
          <a:noFill/>
        </p:spPr>
        <p:txBody>
          <a:bodyPr wrap="none" rtlCol="0">
            <a:spAutoFit/>
          </a:bodyPr>
          <a:lstStyle/>
          <a:p>
            <a:pPr algn="ctr"/>
            <a:r>
              <a:rPr lang="en-US" sz="1600" b="1"/>
              <a:t>graphics</a:t>
            </a:r>
          </a:p>
        </p:txBody>
      </p:sp>
      <p:sp>
        <p:nvSpPr>
          <p:cNvPr id="11" name="Textfeld 10">
            <a:extLst>
              <a:ext uri="{FF2B5EF4-FFF2-40B4-BE49-F238E27FC236}">
                <a16:creationId xmlns:a16="http://schemas.microsoft.com/office/drawing/2014/main" id="{C502B795-71EB-3143-8F86-98EDE3F5262B}"/>
              </a:ext>
            </a:extLst>
          </p:cNvPr>
          <p:cNvSpPr txBox="1"/>
          <p:nvPr/>
        </p:nvSpPr>
        <p:spPr>
          <a:xfrm>
            <a:off x="10095758" y="1139506"/>
            <a:ext cx="941283" cy="338554"/>
          </a:xfrm>
          <a:prstGeom prst="rect">
            <a:avLst/>
          </a:prstGeom>
          <a:noFill/>
        </p:spPr>
        <p:txBody>
          <a:bodyPr wrap="none" rtlCol="0">
            <a:spAutoFit/>
          </a:bodyPr>
          <a:lstStyle/>
          <a:p>
            <a:pPr algn="ctr"/>
            <a:r>
              <a:rPr lang="en-US" sz="1600" b="1"/>
              <a:t>ggplot2</a:t>
            </a:r>
          </a:p>
        </p:txBody>
      </p:sp>
      <p:sp>
        <p:nvSpPr>
          <p:cNvPr id="12" name="Rechteck 11">
            <a:extLst>
              <a:ext uri="{FF2B5EF4-FFF2-40B4-BE49-F238E27FC236}">
                <a16:creationId xmlns:a16="http://schemas.microsoft.com/office/drawing/2014/main" id="{71E7BCD3-52CE-F945-9ED9-8E0B1BB75CE6}"/>
              </a:ext>
            </a:extLst>
          </p:cNvPr>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bg1">
                    <a:lumMod val="50000"/>
                  </a:schemeClr>
                </a:solidFill>
              </a:rPr>
              <a:t>Find out more about </a:t>
            </a:r>
            <a:r>
              <a:rPr lang="en-US" sz="1600" i="1">
                <a:solidFill>
                  <a:schemeClr val="bg1">
                    <a:lumMod val="50000"/>
                  </a:schemeClr>
                </a:solidFill>
              </a:rPr>
              <a:t>ggplot2</a:t>
            </a:r>
            <a:r>
              <a:rPr lang="en-US" sz="1600">
                <a:solidFill>
                  <a:schemeClr val="bg1">
                    <a:lumMod val="50000"/>
                  </a:schemeClr>
                </a:solidFill>
              </a:rPr>
              <a:t> at </a:t>
            </a:r>
            <a:r>
              <a:rPr lang="en-US" sz="1600">
                <a:solidFill>
                  <a:schemeClr val="bg1">
                    <a:lumMod val="50000"/>
                  </a:schemeClr>
                </a:solidFill>
                <a:hlinkClick r:id="rId5"/>
              </a:rPr>
              <a:t>https://ggplot2.tidyverse.org/index.html</a:t>
            </a:r>
            <a:endParaRPr lang="en-US" sz="1600">
              <a:solidFill>
                <a:schemeClr val="bg1">
                  <a:lumMod val="50000"/>
                </a:schemeClr>
              </a:solidFill>
            </a:endParaRPr>
          </a:p>
        </p:txBody>
      </p:sp>
    </p:spTree>
    <p:custDataLst>
      <p:tags r:id="rId1"/>
    </p:custDataLst>
    <p:extLst>
      <p:ext uri="{BB962C8B-B14F-4D97-AF65-F5344CB8AC3E}">
        <p14:creationId xmlns:p14="http://schemas.microsoft.com/office/powerpoint/2010/main" val="742217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lvl="5"/>
            <a:r>
              <a:rPr lang="en-US" sz="3600" b="1">
                <a:solidFill>
                  <a:schemeClr val="bg1"/>
                </a:solidFill>
                <a:latin typeface="+mj-lt"/>
              </a:rPr>
              <a:t>Thank you!</a:t>
            </a:r>
            <a:endParaRPr lang="en-US" sz="3600">
              <a:solidFill>
                <a:schemeClr val="bg1"/>
              </a:solidFill>
              <a:latin typeface="+mj-lt"/>
            </a:endParaRPr>
          </a:p>
        </p:txBody>
      </p:sp>
    </p:spTree>
    <p:custDataLst>
      <p:tags r:id="rId1"/>
    </p:custDataLst>
    <p:extLst>
      <p:ext uri="{BB962C8B-B14F-4D97-AF65-F5344CB8AC3E}">
        <p14:creationId xmlns:p14="http://schemas.microsoft.com/office/powerpoint/2010/main" val="935287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And now you might want to discuss ...</a:t>
            </a:r>
            <a:endParaRPr lang="en-US" b="0"/>
          </a:p>
        </p:txBody>
      </p:sp>
      <p:sp>
        <p:nvSpPr>
          <p:cNvPr id="6" name="Inhaltsplatzhalter 1">
            <a:extLst>
              <a:ext uri="{FF2B5EF4-FFF2-40B4-BE49-F238E27FC236}">
                <a16:creationId xmlns:a16="http://schemas.microsoft.com/office/drawing/2014/main" id="{AFB2015A-EB45-204B-82D2-74682CB48413}"/>
              </a:ext>
            </a:extLst>
          </p:cNvPr>
          <p:cNvSpPr>
            <a:spLocks noGrp="1"/>
          </p:cNvSpPr>
          <p:nvPr>
            <p:ph sz="quarter" idx="10"/>
          </p:nvPr>
        </p:nvSpPr>
        <p:spPr>
          <a:xfrm>
            <a:off x="874709" y="1484313"/>
            <a:ext cx="6999291" cy="4344987"/>
          </a:xfrm>
        </p:spPr>
        <p:txBody>
          <a:bodyPr/>
          <a:lstStyle/>
          <a:p>
            <a:pPr>
              <a:spcBef>
                <a:spcPts val="800"/>
              </a:spcBef>
            </a:pPr>
            <a:r>
              <a:rPr lang="en-US" altLang="x-none" sz="1800" b="1" dirty="0">
                <a:ea typeface="Open Sans" panose="020B0606030504020204" pitchFamily="34" charset="0"/>
                <a:cs typeface="Open Sans" panose="020B0606030504020204" pitchFamily="34" charset="0"/>
              </a:rPr>
              <a:t>The present workshop</a:t>
            </a:r>
          </a:p>
          <a:p>
            <a:pPr lvl="1"/>
            <a:r>
              <a:rPr lang="en-US" altLang="x-none" sz="1800" dirty="0">
                <a:ea typeface="Open Sans" panose="020B0606030504020204" pitchFamily="34" charset="0"/>
                <a:cs typeface="Open Sans" panose="020B0606030504020204" pitchFamily="34" charset="0"/>
              </a:rPr>
              <a:t>Did you learn anything that was new to you?</a:t>
            </a:r>
          </a:p>
          <a:p>
            <a:pPr lvl="1"/>
            <a:r>
              <a:rPr lang="en-US" altLang="x-none" sz="1800" dirty="0">
                <a:ea typeface="Open Sans" panose="020B0606030504020204" pitchFamily="34" charset="0"/>
                <a:cs typeface="Open Sans" panose="020B0606030504020204" pitchFamily="34" charset="0"/>
              </a:rPr>
              <a:t>If so, what, and what was most helpful?</a:t>
            </a:r>
          </a:p>
          <a:p>
            <a:pPr lvl="1"/>
            <a:r>
              <a:rPr lang="en-US" altLang="x-none" sz="1800" dirty="0">
                <a:ea typeface="Open Sans" panose="020B0606030504020204" pitchFamily="34" charset="0"/>
                <a:cs typeface="Open Sans" panose="020B0606030504020204" pitchFamily="34" charset="0"/>
              </a:rPr>
              <a:t>What would be most helpful to learn in a possible follow-up workshop?</a:t>
            </a:r>
          </a:p>
          <a:p>
            <a:pPr>
              <a:spcBef>
                <a:spcPts val="800"/>
              </a:spcBef>
            </a:pPr>
            <a:r>
              <a:rPr lang="en-US" altLang="x-none" sz="1800" b="1" dirty="0">
                <a:ea typeface="Open Sans" panose="020B0606030504020204" pitchFamily="34" charset="0"/>
                <a:cs typeface="Open Sans" panose="020B0606030504020204" pitchFamily="34" charset="0"/>
              </a:rPr>
              <a:t>Your own experience</a:t>
            </a:r>
          </a:p>
          <a:p>
            <a:pPr lvl="1"/>
            <a:r>
              <a:rPr lang="en-US" altLang="x-none" sz="1800" dirty="0">
                <a:ea typeface="Open Sans" panose="020B0606030504020204" pitchFamily="34" charset="0"/>
                <a:cs typeface="Open Sans" panose="020B0606030504020204" pitchFamily="34" charset="0"/>
              </a:rPr>
              <a:t>What graphics tools have you used so far and with what success? </a:t>
            </a:r>
          </a:p>
          <a:p>
            <a:pPr lvl="1"/>
            <a:r>
              <a:rPr lang="en-US" altLang="x-none" sz="1800" dirty="0">
                <a:ea typeface="Open Sans" panose="020B0606030504020204" pitchFamily="34" charset="0"/>
                <a:cs typeface="Open Sans" panose="020B0606030504020204" pitchFamily="34" charset="0"/>
              </a:rPr>
              <a:t>Which ones can you recommend, which ones would you discourage to use? </a:t>
            </a:r>
          </a:p>
          <a:p>
            <a:pPr lvl="1"/>
            <a:r>
              <a:rPr lang="en-US" altLang="x-none" sz="1800" dirty="0">
                <a:ea typeface="Open Sans" panose="020B0606030504020204" pitchFamily="34" charset="0"/>
                <a:cs typeface="Open Sans" panose="020B0606030504020204" pitchFamily="34" charset="0"/>
              </a:rPr>
              <a:t>Is anyone among you an expert for a certain graphics tool and can support others in their handling?</a:t>
            </a:r>
          </a:p>
          <a:p>
            <a:r>
              <a:rPr lang="en-US" altLang="x-none" sz="1800" b="1" dirty="0">
                <a:ea typeface="Open Sans" panose="020B0606030504020204" pitchFamily="34" charset="0"/>
                <a:cs typeface="Open Sans" panose="020B0606030504020204" pitchFamily="34" charset="0"/>
              </a:rPr>
              <a:t>Is putting so much effort into graphics really worth the time? </a:t>
            </a:r>
          </a:p>
          <a:p>
            <a:pPr>
              <a:spcBef>
                <a:spcPts val="600"/>
              </a:spcBef>
            </a:pPr>
            <a:endParaRPr lang="en-US" altLang="x-none" sz="1800" dirty="0">
              <a:ea typeface="Open Sans" panose="020B0606030504020204" pitchFamily="34" charset="0"/>
              <a:cs typeface="Open Sans" panose="020B0606030504020204" pitchFamily="34" charset="0"/>
            </a:endParaRPr>
          </a:p>
        </p:txBody>
      </p:sp>
      <p:sp>
        <p:nvSpPr>
          <p:cNvPr id="12" name="Rechteck 11">
            <a:extLst>
              <a:ext uri="{FF2B5EF4-FFF2-40B4-BE49-F238E27FC236}">
                <a16:creationId xmlns:a16="http://schemas.microsoft.com/office/drawing/2014/main" id="{71E7BCD3-52CE-F945-9ED9-8E0B1BB75CE6}"/>
              </a:ext>
            </a:extLst>
          </p:cNvPr>
          <p:cNvSpPr/>
          <p:nvPr/>
        </p:nvSpPr>
        <p:spPr>
          <a:xfrm>
            <a:off x="0" y="6041036"/>
            <a:ext cx="12192000" cy="8169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bg1">
                  <a:lumMod val="50000"/>
                </a:schemeClr>
              </a:solidFill>
            </a:endParaRPr>
          </a:p>
        </p:txBody>
      </p:sp>
      <p:pic>
        <p:nvPicPr>
          <p:cNvPr id="4" name="Grafik 3">
            <a:extLst>
              <a:ext uri="{FF2B5EF4-FFF2-40B4-BE49-F238E27FC236}">
                <a16:creationId xmlns:a16="http://schemas.microsoft.com/office/drawing/2014/main" id="{25A6A546-1DC4-884E-AF6E-E1847F489C0C}"/>
              </a:ext>
            </a:extLst>
          </p:cNvPr>
          <p:cNvPicPr>
            <a:picLocks noChangeAspect="1"/>
          </p:cNvPicPr>
          <p:nvPr/>
        </p:nvPicPr>
        <p:blipFill rotWithShape="1">
          <a:blip r:embed="rId3"/>
          <a:srcRect l="36735" t="24052" r="37551" b="39751"/>
          <a:stretch/>
        </p:blipFill>
        <p:spPr>
          <a:xfrm>
            <a:off x="8817859" y="1459746"/>
            <a:ext cx="2256872" cy="4090022"/>
          </a:xfrm>
          <a:prstGeom prst="rect">
            <a:avLst/>
          </a:prstGeom>
        </p:spPr>
      </p:pic>
    </p:spTree>
    <p:custDataLst>
      <p:tags r:id="rId1"/>
    </p:custDataLst>
    <p:extLst>
      <p:ext uri="{BB962C8B-B14F-4D97-AF65-F5344CB8AC3E}">
        <p14:creationId xmlns:p14="http://schemas.microsoft.com/office/powerpoint/2010/main" val="471167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Types of graphics</a:t>
            </a:r>
            <a:br>
              <a:rPr lang="en-US"/>
            </a:br>
            <a:r>
              <a:rPr lang="en-US" b="0"/>
              <a:t>Vector vs. raster</a:t>
            </a:r>
          </a:p>
        </p:txBody>
      </p:sp>
      <p:pic>
        <p:nvPicPr>
          <p:cNvPr id="6" name="Grafik 5">
            <a:extLst>
              <a:ext uri="{FF2B5EF4-FFF2-40B4-BE49-F238E27FC236}">
                <a16:creationId xmlns:a16="http://schemas.microsoft.com/office/drawing/2014/main" id="{E3EA7AF0-7247-5542-9A85-0BEE9755076F}"/>
              </a:ext>
            </a:extLst>
          </p:cNvPr>
          <p:cNvPicPr>
            <a:picLocks noChangeAspect="1"/>
          </p:cNvPicPr>
          <p:nvPr/>
        </p:nvPicPr>
        <p:blipFill rotWithShape="1">
          <a:blip r:embed="rId3">
            <a:extLst>
              <a:ext uri="{28A0092B-C50C-407E-A947-70E740481C1C}">
                <a14:useLocalDpi xmlns:a14="http://schemas.microsoft.com/office/drawing/2010/main" val="0"/>
              </a:ext>
            </a:extLst>
          </a:blip>
          <a:srcRect t="10466" r="5387" b="2753"/>
          <a:stretch/>
        </p:blipFill>
        <p:spPr>
          <a:xfrm>
            <a:off x="1130611" y="2242000"/>
            <a:ext cx="3618561" cy="3600000"/>
          </a:xfrm>
          <a:prstGeom prst="rect">
            <a:avLst/>
          </a:prstGeom>
        </p:spPr>
      </p:pic>
      <p:pic>
        <p:nvPicPr>
          <p:cNvPr id="9" name="Grafik 8">
            <a:extLst>
              <a:ext uri="{FF2B5EF4-FFF2-40B4-BE49-F238E27FC236}">
                <a16:creationId xmlns:a16="http://schemas.microsoft.com/office/drawing/2014/main" id="{8DC124E8-DC80-7244-9E3F-82D54F6C40B5}"/>
              </a:ext>
            </a:extLst>
          </p:cNvPr>
          <p:cNvPicPr>
            <a:picLocks noChangeAspect="1"/>
          </p:cNvPicPr>
          <p:nvPr/>
        </p:nvPicPr>
        <p:blipFill rotWithShape="1">
          <a:blip r:embed="rId4">
            <a:extLst>
              <a:ext uri="{28A0092B-C50C-407E-A947-70E740481C1C}">
                <a14:useLocalDpi xmlns:a14="http://schemas.microsoft.com/office/drawing/2010/main" val="0"/>
              </a:ext>
            </a:extLst>
          </a:blip>
          <a:srcRect t="10553" r="5969" b="2628"/>
          <a:stretch/>
        </p:blipFill>
        <p:spPr>
          <a:xfrm>
            <a:off x="6499458" y="2242000"/>
            <a:ext cx="3604943" cy="3600000"/>
          </a:xfrm>
          <a:prstGeom prst="rect">
            <a:avLst/>
          </a:prstGeom>
        </p:spPr>
      </p:pic>
      <p:sp>
        <p:nvSpPr>
          <p:cNvPr id="19" name="Inhaltsplatzhalter 1">
            <a:extLst>
              <a:ext uri="{FF2B5EF4-FFF2-40B4-BE49-F238E27FC236}">
                <a16:creationId xmlns:a16="http://schemas.microsoft.com/office/drawing/2014/main" id="{9B36A00F-AF36-C44C-B147-F4BED88DEA54}"/>
              </a:ext>
            </a:extLst>
          </p:cNvPr>
          <p:cNvSpPr>
            <a:spLocks noGrp="1"/>
          </p:cNvSpPr>
          <p:nvPr>
            <p:ph sz="quarter" idx="10"/>
          </p:nvPr>
        </p:nvSpPr>
        <p:spPr>
          <a:xfrm>
            <a:off x="673993" y="1484313"/>
            <a:ext cx="5042869" cy="4344987"/>
          </a:xfrm>
        </p:spPr>
        <p:txBody>
          <a:bodyPr/>
          <a:lstStyle/>
          <a:p>
            <a:pPr algn="ctr"/>
            <a:r>
              <a:rPr lang="en-US" altLang="x-none" sz="1800" b="1"/>
              <a:t>Vector image </a:t>
            </a:r>
            <a:br>
              <a:rPr lang="en-US" altLang="x-none" sz="1800" b="1"/>
            </a:br>
            <a:r>
              <a:rPr lang="en-US" altLang="x-none" sz="1800" b="1"/>
              <a:t>(*.eps, 14 KB)</a:t>
            </a:r>
          </a:p>
        </p:txBody>
      </p:sp>
      <p:sp>
        <p:nvSpPr>
          <p:cNvPr id="20" name="Inhaltsplatzhalter 1">
            <a:extLst>
              <a:ext uri="{FF2B5EF4-FFF2-40B4-BE49-F238E27FC236}">
                <a16:creationId xmlns:a16="http://schemas.microsoft.com/office/drawing/2014/main" id="{54CF138D-E7B5-574B-A073-0E95ABE12ED4}"/>
              </a:ext>
            </a:extLst>
          </p:cNvPr>
          <p:cNvSpPr txBox="1">
            <a:spLocks/>
          </p:cNvSpPr>
          <p:nvPr/>
        </p:nvSpPr>
        <p:spPr>
          <a:xfrm>
            <a:off x="5943607" y="1497013"/>
            <a:ext cx="5184697" cy="4344987"/>
          </a:xfrm>
          <a:prstGeom prst="rect">
            <a:avLst/>
          </a:prstGeom>
          <a:ln>
            <a:noFill/>
          </a:ln>
        </p:spPr>
        <p:txBody>
          <a:bodyPr vert="horz" lIns="0" tIns="0" rIns="0" bIns="0" rtlCol="0">
            <a:noAutofit/>
          </a:bodyPr>
          <a:lstStyle>
            <a:lvl1pPr marL="0" indent="0" algn="l" defTabSz="914269" rtl="0" eaLnBrk="1" latinLnBrk="0" hangingPunct="1">
              <a:spcBef>
                <a:spcPts val="1200"/>
              </a:spcBef>
              <a:buFont typeface="Arial" panose="020B0604020202020204" pitchFamily="34" charset="0"/>
              <a:buNone/>
              <a:defRPr sz="1600" kern="1200">
                <a:solidFill>
                  <a:schemeClr val="tx2"/>
                </a:solidFill>
                <a:latin typeface="Open Sans" panose="020B0606030504020204" pitchFamily="34" charset="0"/>
                <a:ea typeface="+mn-ea"/>
                <a:cs typeface="+mn-cs"/>
              </a:defRPr>
            </a:lvl1pPr>
            <a:lvl2pPr marL="395942" indent="-323953" algn="l" defTabSz="914269" rtl="0" eaLnBrk="1" latinLnBrk="0" hangingPunct="1">
              <a:spcBef>
                <a:spcPts val="300"/>
              </a:spcBef>
              <a:buFont typeface="Open Sans" panose="020B0606030504020204" pitchFamily="34" charset="0"/>
              <a:buChar char="—"/>
              <a:defRPr sz="1600" kern="1200">
                <a:solidFill>
                  <a:schemeClr val="tx2"/>
                </a:solidFill>
                <a:latin typeface="Open Sans" panose="020B0606030504020204" pitchFamily="34" charset="0"/>
                <a:ea typeface="+mn-ea"/>
                <a:cs typeface="+mn-cs"/>
              </a:defRPr>
            </a:lvl2pPr>
            <a:lvl3pPr marL="0" indent="0" algn="l" defTabSz="914269" rtl="0" eaLnBrk="1" latinLnBrk="0" hangingPunct="1">
              <a:spcBef>
                <a:spcPts val="1200"/>
              </a:spcBef>
              <a:buFont typeface="Arial" panose="020B0604020202020204" pitchFamily="34" charset="0"/>
              <a:buNone/>
              <a:defRPr sz="1400" kern="1200">
                <a:solidFill>
                  <a:schemeClr val="tx2"/>
                </a:solidFill>
                <a:latin typeface="Open Sans" panose="020B0606030504020204" pitchFamily="34" charset="0"/>
                <a:ea typeface="+mn-ea"/>
                <a:cs typeface="+mn-cs"/>
              </a:defRPr>
            </a:lvl3pPr>
            <a:lvl4pPr marL="395942" indent="-215969" algn="l" defTabSz="914269" rtl="0" eaLnBrk="1" latinLnBrk="0" hangingPunct="1">
              <a:spcBef>
                <a:spcPts val="300"/>
              </a:spcBef>
              <a:buFont typeface="Symbol" panose="05050102010706020507" pitchFamily="18" charset="2"/>
              <a:buChar char="-"/>
              <a:defRPr sz="1400" kern="1200">
                <a:solidFill>
                  <a:schemeClr val="tx2"/>
                </a:solidFill>
                <a:latin typeface="Open Sans" panose="020B0606030504020204" pitchFamily="34" charset="0"/>
                <a:ea typeface="+mn-ea"/>
                <a:cs typeface="+mn-cs"/>
              </a:defRPr>
            </a:lvl4pPr>
            <a:lvl5pPr marL="575916" indent="-179362" algn="l" defTabSz="914269" rtl="0" eaLnBrk="1" latinLnBrk="0" hangingPunct="1">
              <a:spcBef>
                <a:spcPts val="300"/>
              </a:spcBef>
              <a:buFont typeface="Symbol" panose="05050102010706020507" pitchFamily="18" charset="2"/>
              <a:buChar char="-"/>
              <a:defRPr sz="1400" kern="1200" baseline="0">
                <a:solidFill>
                  <a:schemeClr val="tx2"/>
                </a:solidFill>
                <a:latin typeface="Open Sans" panose="020B0606030504020204" pitchFamily="34" charset="0"/>
                <a:ea typeface="+mn-ea"/>
                <a:cs typeface="+mn-cs"/>
              </a:defRPr>
            </a:lvl5pPr>
            <a:lvl6pPr marL="358723" indent="0" algn="l" defTabSz="914269" rtl="0" eaLnBrk="1" latinLnBrk="0" hangingPunct="1">
              <a:spcBef>
                <a:spcPts val="0"/>
              </a:spcBef>
              <a:buFont typeface="Arial" panose="020B0604020202020204" pitchFamily="34" charset="0"/>
              <a:buNone/>
              <a:defRPr sz="3200" b="1" kern="1200">
                <a:solidFill>
                  <a:schemeClr val="bg1"/>
                </a:solidFill>
                <a:latin typeface="+mn-lt"/>
                <a:ea typeface="+mn-ea"/>
                <a:cs typeface="+mn-cs"/>
              </a:defRPr>
            </a:lvl6pPr>
            <a:lvl7pPr marL="358723" indent="0" algn="l" defTabSz="914269" rtl="0" eaLnBrk="1" latinLnBrk="0" hangingPunct="1">
              <a:spcBef>
                <a:spcPts val="0"/>
              </a:spcBef>
              <a:buFont typeface="Arial" panose="020B0604020202020204" pitchFamily="34" charset="0"/>
              <a:buNone/>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en-US" altLang="x-none" sz="1800" b="1"/>
              <a:t>Raster image </a:t>
            </a:r>
            <a:br>
              <a:rPr lang="en-US" altLang="x-none" sz="1800" b="1"/>
            </a:br>
            <a:r>
              <a:rPr lang="en-US" altLang="x-none" sz="1800" b="1"/>
              <a:t>(*.jpg, 72 dpi, 45 KB)</a:t>
            </a:r>
          </a:p>
        </p:txBody>
      </p:sp>
      <p:grpSp>
        <p:nvGrpSpPr>
          <p:cNvPr id="22" name="Gruppieren 21">
            <a:extLst>
              <a:ext uri="{FF2B5EF4-FFF2-40B4-BE49-F238E27FC236}">
                <a16:creationId xmlns:a16="http://schemas.microsoft.com/office/drawing/2014/main" id="{7B2638E3-DD08-6249-9B35-CB948AABA20D}"/>
              </a:ext>
            </a:extLst>
          </p:cNvPr>
          <p:cNvGrpSpPr/>
          <p:nvPr/>
        </p:nvGrpSpPr>
        <p:grpSpPr>
          <a:xfrm>
            <a:off x="2660650" y="3324924"/>
            <a:ext cx="982082" cy="979200"/>
            <a:chOff x="2660650" y="3324924"/>
            <a:chExt cx="982082" cy="979200"/>
          </a:xfrm>
        </p:grpSpPr>
        <p:pic>
          <p:nvPicPr>
            <p:cNvPr id="23" name="Grafik 22">
              <a:extLst>
                <a:ext uri="{FF2B5EF4-FFF2-40B4-BE49-F238E27FC236}">
                  <a16:creationId xmlns:a16="http://schemas.microsoft.com/office/drawing/2014/main" id="{5790259D-D864-B84A-BF33-16BF4700CC7E}"/>
                </a:ext>
              </a:extLst>
            </p:cNvPr>
            <p:cNvPicPr>
              <a:picLocks noChangeAspect="1"/>
            </p:cNvPicPr>
            <p:nvPr/>
          </p:nvPicPr>
          <p:blipFill rotWithShape="1">
            <a:blip r:embed="rId3">
              <a:extLst>
                <a:ext uri="{28A0092B-C50C-407E-A947-70E740481C1C}">
                  <a14:useLocalDpi xmlns:a14="http://schemas.microsoft.com/office/drawing/2010/main" val="0"/>
                </a:ext>
              </a:extLst>
            </a:blip>
            <a:srcRect l="40005" t="36571" r="34317" b="39824"/>
            <a:stretch/>
          </p:blipFill>
          <p:spPr>
            <a:xfrm>
              <a:off x="2660650" y="3324924"/>
              <a:ext cx="982082" cy="979200"/>
            </a:xfrm>
            <a:prstGeom prst="rect">
              <a:avLst/>
            </a:prstGeom>
          </p:spPr>
        </p:pic>
        <p:sp>
          <p:nvSpPr>
            <p:cNvPr id="24" name="Rechteck 23">
              <a:extLst>
                <a:ext uri="{FF2B5EF4-FFF2-40B4-BE49-F238E27FC236}">
                  <a16:creationId xmlns:a16="http://schemas.microsoft.com/office/drawing/2014/main" id="{7822F3A5-AC15-2B4C-BF26-02872A9CB5B8}"/>
                </a:ext>
              </a:extLst>
            </p:cNvPr>
            <p:cNvSpPr/>
            <p:nvPr/>
          </p:nvSpPr>
          <p:spPr>
            <a:xfrm>
              <a:off x="266065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grpSp>
        <p:nvGrpSpPr>
          <p:cNvPr id="25" name="Gruppieren 24">
            <a:extLst>
              <a:ext uri="{FF2B5EF4-FFF2-40B4-BE49-F238E27FC236}">
                <a16:creationId xmlns:a16="http://schemas.microsoft.com/office/drawing/2014/main" id="{F32237D7-5F9D-1549-B68C-E1BEB951F5DA}"/>
              </a:ext>
            </a:extLst>
          </p:cNvPr>
          <p:cNvGrpSpPr/>
          <p:nvPr/>
        </p:nvGrpSpPr>
        <p:grpSpPr>
          <a:xfrm>
            <a:off x="8033679" y="3324924"/>
            <a:ext cx="982083" cy="979200"/>
            <a:chOff x="8033679" y="3324924"/>
            <a:chExt cx="982083" cy="979200"/>
          </a:xfrm>
        </p:grpSpPr>
        <p:pic>
          <p:nvPicPr>
            <p:cNvPr id="26" name="Grafik 25">
              <a:extLst>
                <a:ext uri="{FF2B5EF4-FFF2-40B4-BE49-F238E27FC236}">
                  <a16:creationId xmlns:a16="http://schemas.microsoft.com/office/drawing/2014/main" id="{D3E2D342-0DA4-064D-BAA4-699B0921F513}"/>
                </a:ext>
              </a:extLst>
            </p:cNvPr>
            <p:cNvPicPr>
              <a:picLocks noChangeAspect="1"/>
            </p:cNvPicPr>
            <p:nvPr/>
          </p:nvPicPr>
          <p:blipFill rotWithShape="1">
            <a:blip r:embed="rId4">
              <a:extLst>
                <a:ext uri="{28A0092B-C50C-407E-A947-70E740481C1C}">
                  <a14:useLocalDpi xmlns:a14="http://schemas.microsoft.com/office/drawing/2010/main" val="0"/>
                </a:ext>
              </a:extLst>
            </a:blip>
            <a:srcRect l="40019" t="36669" r="34365" b="39716"/>
            <a:stretch/>
          </p:blipFill>
          <p:spPr>
            <a:xfrm>
              <a:off x="8033679" y="3324924"/>
              <a:ext cx="982083" cy="979200"/>
            </a:xfrm>
            <a:prstGeom prst="rect">
              <a:avLst/>
            </a:prstGeom>
          </p:spPr>
        </p:pic>
        <p:sp>
          <p:nvSpPr>
            <p:cNvPr id="27" name="Rechteck 26">
              <a:extLst>
                <a:ext uri="{FF2B5EF4-FFF2-40B4-BE49-F238E27FC236}">
                  <a16:creationId xmlns:a16="http://schemas.microsoft.com/office/drawing/2014/main" id="{11784C2F-F0FE-AB4B-BB26-E5C79AFA60B7}"/>
                </a:ext>
              </a:extLst>
            </p:cNvPr>
            <p:cNvSpPr/>
            <p:nvPr/>
          </p:nvSpPr>
          <p:spPr>
            <a:xfrm>
              <a:off x="803368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spTree>
    <p:custDataLst>
      <p:tags r:id="rId1"/>
    </p:custDataLst>
    <p:extLst>
      <p:ext uri="{BB962C8B-B14F-4D97-AF65-F5344CB8AC3E}">
        <p14:creationId xmlns:p14="http://schemas.microsoft.com/office/powerpoint/2010/main" val="1374689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childTnLst>
                          </p:cTn>
                        </p:par>
                        <p:par>
                          <p:cTn id="11" fill="hold">
                            <p:stCondLst>
                              <p:cond delay="500"/>
                            </p:stCondLst>
                            <p:childTnLst>
                              <p:par>
                                <p:cTn id="12" presetID="10" presetClass="exit" presetSubtype="0" fill="hold" nodeType="afterEffect">
                                  <p:stCondLst>
                                    <p:cond delay="0"/>
                                  </p:stCondLst>
                                  <p:childTnLst>
                                    <p:animEffect transition="out" filter="fade">
                                      <p:cBhvr>
                                        <p:cTn id="13" dur="500"/>
                                        <p:tgtEl>
                                          <p:spTgt spid="6"/>
                                        </p:tgtEl>
                                      </p:cBhvr>
                                    </p:animEffect>
                                    <p:set>
                                      <p:cBhvr>
                                        <p:cTn id="14" dur="1" fill="hold">
                                          <p:stCondLst>
                                            <p:cond delay="499"/>
                                          </p:stCondLst>
                                        </p:cTn>
                                        <p:tgtEl>
                                          <p:spTgt spid="6"/>
                                        </p:tgtEl>
                                        <p:attrNameLst>
                                          <p:attrName>style.visibility</p:attrName>
                                        </p:attrNameLst>
                                      </p:cBhvr>
                                      <p:to>
                                        <p:strVal val="hidden"/>
                                      </p:to>
                                    </p:set>
                                  </p:childTnLst>
                                </p:cTn>
                              </p:par>
                              <p:par>
                                <p:cTn id="15" presetID="10" presetClass="exit" presetSubtype="0" fill="hold" nodeType="withEffect">
                                  <p:stCondLst>
                                    <p:cond delay="0"/>
                                  </p:stCondLst>
                                  <p:childTnLst>
                                    <p:animEffect transition="out" filter="fade">
                                      <p:cBhvr>
                                        <p:cTn id="16" dur="500"/>
                                        <p:tgtEl>
                                          <p:spTgt spid="9"/>
                                        </p:tgtEl>
                                      </p:cBhvr>
                                    </p:animEffect>
                                    <p:set>
                                      <p:cBhvr>
                                        <p:cTn id="1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uppieren 22">
            <a:extLst>
              <a:ext uri="{FF2B5EF4-FFF2-40B4-BE49-F238E27FC236}">
                <a16:creationId xmlns:a16="http://schemas.microsoft.com/office/drawing/2014/main" id="{F978795F-78DC-1446-A0CF-79954D864B4F}"/>
              </a:ext>
            </a:extLst>
          </p:cNvPr>
          <p:cNvGrpSpPr/>
          <p:nvPr/>
        </p:nvGrpSpPr>
        <p:grpSpPr>
          <a:xfrm>
            <a:off x="2660650" y="3324924"/>
            <a:ext cx="982082" cy="979200"/>
            <a:chOff x="2660650" y="3324924"/>
            <a:chExt cx="982082" cy="979200"/>
          </a:xfrm>
        </p:grpSpPr>
        <p:pic>
          <p:nvPicPr>
            <p:cNvPr id="24" name="Grafik 23">
              <a:extLst>
                <a:ext uri="{FF2B5EF4-FFF2-40B4-BE49-F238E27FC236}">
                  <a16:creationId xmlns:a16="http://schemas.microsoft.com/office/drawing/2014/main" id="{5CE39B3B-3B4E-AF4A-827D-27331CC9C6A1}"/>
                </a:ext>
              </a:extLst>
            </p:cNvPr>
            <p:cNvPicPr>
              <a:picLocks noChangeAspect="1"/>
            </p:cNvPicPr>
            <p:nvPr/>
          </p:nvPicPr>
          <p:blipFill rotWithShape="1">
            <a:blip r:embed="rId3">
              <a:extLst>
                <a:ext uri="{28A0092B-C50C-407E-A947-70E740481C1C}">
                  <a14:useLocalDpi xmlns:a14="http://schemas.microsoft.com/office/drawing/2010/main" val="0"/>
                </a:ext>
              </a:extLst>
            </a:blip>
            <a:srcRect l="40005" t="36571" r="34317" b="39824"/>
            <a:stretch/>
          </p:blipFill>
          <p:spPr>
            <a:xfrm>
              <a:off x="2660650" y="3324924"/>
              <a:ext cx="982082" cy="979200"/>
            </a:xfrm>
            <a:prstGeom prst="rect">
              <a:avLst/>
            </a:prstGeom>
          </p:spPr>
        </p:pic>
        <p:sp>
          <p:nvSpPr>
            <p:cNvPr id="25" name="Rechteck 24">
              <a:extLst>
                <a:ext uri="{FF2B5EF4-FFF2-40B4-BE49-F238E27FC236}">
                  <a16:creationId xmlns:a16="http://schemas.microsoft.com/office/drawing/2014/main" id="{185FD803-B6B7-2945-83B1-C8F111AE53BF}"/>
                </a:ext>
              </a:extLst>
            </p:cNvPr>
            <p:cNvSpPr/>
            <p:nvPr/>
          </p:nvSpPr>
          <p:spPr>
            <a:xfrm>
              <a:off x="266065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grpSp>
        <p:nvGrpSpPr>
          <p:cNvPr id="26" name="Gruppieren 25">
            <a:extLst>
              <a:ext uri="{FF2B5EF4-FFF2-40B4-BE49-F238E27FC236}">
                <a16:creationId xmlns:a16="http://schemas.microsoft.com/office/drawing/2014/main" id="{7A12B546-A40A-9242-9E9D-D580290A2A62}"/>
              </a:ext>
            </a:extLst>
          </p:cNvPr>
          <p:cNvGrpSpPr/>
          <p:nvPr/>
        </p:nvGrpSpPr>
        <p:grpSpPr>
          <a:xfrm>
            <a:off x="8033679" y="3324924"/>
            <a:ext cx="982083" cy="979200"/>
            <a:chOff x="8033679" y="3324924"/>
            <a:chExt cx="982083" cy="979200"/>
          </a:xfrm>
        </p:grpSpPr>
        <p:pic>
          <p:nvPicPr>
            <p:cNvPr id="27" name="Grafik 26">
              <a:extLst>
                <a:ext uri="{FF2B5EF4-FFF2-40B4-BE49-F238E27FC236}">
                  <a16:creationId xmlns:a16="http://schemas.microsoft.com/office/drawing/2014/main" id="{7DDDDED7-0703-0E44-ABE2-F59E069BC4BF}"/>
                </a:ext>
              </a:extLst>
            </p:cNvPr>
            <p:cNvPicPr>
              <a:picLocks noChangeAspect="1"/>
            </p:cNvPicPr>
            <p:nvPr/>
          </p:nvPicPr>
          <p:blipFill rotWithShape="1">
            <a:blip r:embed="rId4">
              <a:extLst>
                <a:ext uri="{28A0092B-C50C-407E-A947-70E740481C1C}">
                  <a14:useLocalDpi xmlns:a14="http://schemas.microsoft.com/office/drawing/2010/main" val="0"/>
                </a:ext>
              </a:extLst>
            </a:blip>
            <a:srcRect l="40019" t="36669" r="34365" b="39716"/>
            <a:stretch/>
          </p:blipFill>
          <p:spPr>
            <a:xfrm>
              <a:off x="8033679" y="3324924"/>
              <a:ext cx="982083" cy="979200"/>
            </a:xfrm>
            <a:prstGeom prst="rect">
              <a:avLst/>
            </a:prstGeom>
          </p:spPr>
        </p:pic>
        <p:sp>
          <p:nvSpPr>
            <p:cNvPr id="28" name="Rechteck 27">
              <a:extLst>
                <a:ext uri="{FF2B5EF4-FFF2-40B4-BE49-F238E27FC236}">
                  <a16:creationId xmlns:a16="http://schemas.microsoft.com/office/drawing/2014/main" id="{EF01528F-EED6-0343-AF47-075C9403E495}"/>
                </a:ext>
              </a:extLst>
            </p:cNvPr>
            <p:cNvSpPr/>
            <p:nvPr/>
          </p:nvSpPr>
          <p:spPr>
            <a:xfrm>
              <a:off x="803368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sp>
        <p:nvSpPr>
          <p:cNvPr id="21" name="Inhaltsplatzhalter 1">
            <a:extLst>
              <a:ext uri="{FF2B5EF4-FFF2-40B4-BE49-F238E27FC236}">
                <a16:creationId xmlns:a16="http://schemas.microsoft.com/office/drawing/2014/main" id="{75C0EF6D-5D91-EC47-8ACB-C91334375126}"/>
              </a:ext>
            </a:extLst>
          </p:cNvPr>
          <p:cNvSpPr>
            <a:spLocks noGrp="1"/>
          </p:cNvSpPr>
          <p:nvPr>
            <p:ph sz="quarter" idx="10"/>
          </p:nvPr>
        </p:nvSpPr>
        <p:spPr>
          <a:xfrm>
            <a:off x="673993" y="1484313"/>
            <a:ext cx="5042869" cy="4344987"/>
          </a:xfrm>
        </p:spPr>
        <p:txBody>
          <a:bodyPr/>
          <a:lstStyle/>
          <a:p>
            <a:pPr algn="ctr"/>
            <a:r>
              <a:rPr lang="de-DE" altLang="x-none" sz="1800" b="1"/>
              <a:t>Vector image </a:t>
            </a:r>
            <a:br>
              <a:rPr lang="de-DE" altLang="x-none" sz="1800" b="1"/>
            </a:br>
            <a:r>
              <a:rPr lang="de-DE" altLang="x-none" sz="1800"/>
              <a:t>(*.eps, 14 KB)</a:t>
            </a:r>
            <a:br>
              <a:rPr lang="de-DE" altLang="x-none" sz="1800"/>
            </a:br>
            <a:endParaRPr lang="de-DE" altLang="x-none" sz="1800"/>
          </a:p>
          <a:p>
            <a:pPr algn="ctr"/>
            <a:endParaRPr lang="de-DE" altLang="x-none" sz="1800" b="1"/>
          </a:p>
          <a:p>
            <a:pPr algn="ctr"/>
            <a:endParaRPr lang="de-DE" altLang="x-none" sz="1800" b="1"/>
          </a:p>
          <a:p>
            <a:pPr algn="ctr"/>
            <a:endParaRPr lang="de-DE" altLang="x-none" sz="1800" b="1"/>
          </a:p>
          <a:p>
            <a:pPr algn="ctr"/>
            <a:endParaRPr lang="de-DE" altLang="x-none" sz="1800" b="1"/>
          </a:p>
          <a:p>
            <a:pPr algn="ctr"/>
            <a:endParaRPr lang="de-DE" altLang="x-none" sz="1800" b="1"/>
          </a:p>
          <a:p>
            <a:pPr algn="ctr"/>
            <a:endParaRPr lang="de-DE" altLang="x-none" sz="1800" b="1"/>
          </a:p>
          <a:p>
            <a:pPr algn="ctr"/>
            <a:endParaRPr lang="de-DE" altLang="x-none" sz="1800" b="1"/>
          </a:p>
          <a:p>
            <a:pPr algn="ctr"/>
            <a:r>
              <a:rPr lang="de-DE" altLang="x-none" sz="1800" b="1"/>
              <a:t>300%</a:t>
            </a:r>
            <a:endParaRPr lang="de-DE" sz="1800"/>
          </a:p>
        </p:txBody>
      </p:sp>
      <p:sp>
        <p:nvSpPr>
          <p:cNvPr id="22" name="Inhaltsplatzhalter 1">
            <a:extLst>
              <a:ext uri="{FF2B5EF4-FFF2-40B4-BE49-F238E27FC236}">
                <a16:creationId xmlns:a16="http://schemas.microsoft.com/office/drawing/2014/main" id="{03A2A508-0D15-864D-BC9D-D9697B022F33}"/>
              </a:ext>
            </a:extLst>
          </p:cNvPr>
          <p:cNvSpPr txBox="1">
            <a:spLocks/>
          </p:cNvSpPr>
          <p:nvPr/>
        </p:nvSpPr>
        <p:spPr>
          <a:xfrm>
            <a:off x="5943607" y="1497013"/>
            <a:ext cx="5184697" cy="4344987"/>
          </a:xfrm>
          <a:prstGeom prst="rect">
            <a:avLst/>
          </a:prstGeom>
          <a:ln>
            <a:noFill/>
          </a:ln>
        </p:spPr>
        <p:txBody>
          <a:bodyPr vert="horz" lIns="0" tIns="0" rIns="0" bIns="0" rtlCol="0">
            <a:noAutofit/>
          </a:bodyPr>
          <a:lstStyle>
            <a:lvl1pPr marL="0" indent="0" algn="l" defTabSz="914269" rtl="0" eaLnBrk="1" latinLnBrk="0" hangingPunct="1">
              <a:spcBef>
                <a:spcPts val="1200"/>
              </a:spcBef>
              <a:buFont typeface="Arial" panose="020B0604020202020204" pitchFamily="34" charset="0"/>
              <a:buNone/>
              <a:defRPr sz="1600" kern="1200">
                <a:solidFill>
                  <a:schemeClr val="tx2"/>
                </a:solidFill>
                <a:latin typeface="Open Sans" panose="020B0606030504020204" pitchFamily="34" charset="0"/>
                <a:ea typeface="+mn-ea"/>
                <a:cs typeface="+mn-cs"/>
              </a:defRPr>
            </a:lvl1pPr>
            <a:lvl2pPr marL="395942" indent="-323953" algn="l" defTabSz="914269" rtl="0" eaLnBrk="1" latinLnBrk="0" hangingPunct="1">
              <a:spcBef>
                <a:spcPts val="300"/>
              </a:spcBef>
              <a:buFont typeface="Open Sans" panose="020B0606030504020204" pitchFamily="34" charset="0"/>
              <a:buChar char="—"/>
              <a:defRPr sz="1600" kern="1200">
                <a:solidFill>
                  <a:schemeClr val="tx2"/>
                </a:solidFill>
                <a:latin typeface="Open Sans" panose="020B0606030504020204" pitchFamily="34" charset="0"/>
                <a:ea typeface="+mn-ea"/>
                <a:cs typeface="+mn-cs"/>
              </a:defRPr>
            </a:lvl2pPr>
            <a:lvl3pPr marL="0" indent="0" algn="l" defTabSz="914269" rtl="0" eaLnBrk="1" latinLnBrk="0" hangingPunct="1">
              <a:spcBef>
                <a:spcPts val="1200"/>
              </a:spcBef>
              <a:buFont typeface="Arial" panose="020B0604020202020204" pitchFamily="34" charset="0"/>
              <a:buNone/>
              <a:defRPr sz="1400" kern="1200">
                <a:solidFill>
                  <a:schemeClr val="tx2"/>
                </a:solidFill>
                <a:latin typeface="Open Sans" panose="020B0606030504020204" pitchFamily="34" charset="0"/>
                <a:ea typeface="+mn-ea"/>
                <a:cs typeface="+mn-cs"/>
              </a:defRPr>
            </a:lvl3pPr>
            <a:lvl4pPr marL="395942" indent="-215969" algn="l" defTabSz="914269" rtl="0" eaLnBrk="1" latinLnBrk="0" hangingPunct="1">
              <a:spcBef>
                <a:spcPts val="300"/>
              </a:spcBef>
              <a:buFont typeface="Symbol" panose="05050102010706020507" pitchFamily="18" charset="2"/>
              <a:buChar char="-"/>
              <a:defRPr sz="1400" kern="1200">
                <a:solidFill>
                  <a:schemeClr val="tx2"/>
                </a:solidFill>
                <a:latin typeface="Open Sans" panose="020B0606030504020204" pitchFamily="34" charset="0"/>
                <a:ea typeface="+mn-ea"/>
                <a:cs typeface="+mn-cs"/>
              </a:defRPr>
            </a:lvl4pPr>
            <a:lvl5pPr marL="575916" indent="-179362" algn="l" defTabSz="914269" rtl="0" eaLnBrk="1" latinLnBrk="0" hangingPunct="1">
              <a:spcBef>
                <a:spcPts val="300"/>
              </a:spcBef>
              <a:buFont typeface="Symbol" panose="05050102010706020507" pitchFamily="18" charset="2"/>
              <a:buChar char="-"/>
              <a:defRPr sz="1400" kern="1200" baseline="0">
                <a:solidFill>
                  <a:schemeClr val="tx2"/>
                </a:solidFill>
                <a:latin typeface="Open Sans" panose="020B0606030504020204" pitchFamily="34" charset="0"/>
                <a:ea typeface="+mn-ea"/>
                <a:cs typeface="+mn-cs"/>
              </a:defRPr>
            </a:lvl5pPr>
            <a:lvl6pPr marL="358723" indent="0" algn="l" defTabSz="914269" rtl="0" eaLnBrk="1" latinLnBrk="0" hangingPunct="1">
              <a:spcBef>
                <a:spcPts val="0"/>
              </a:spcBef>
              <a:buFont typeface="Arial" panose="020B0604020202020204" pitchFamily="34" charset="0"/>
              <a:buNone/>
              <a:defRPr sz="3200" b="1" kern="1200">
                <a:solidFill>
                  <a:schemeClr val="bg1"/>
                </a:solidFill>
                <a:latin typeface="+mn-lt"/>
                <a:ea typeface="+mn-ea"/>
                <a:cs typeface="+mn-cs"/>
              </a:defRPr>
            </a:lvl6pPr>
            <a:lvl7pPr marL="358723" indent="0" algn="l" defTabSz="914269" rtl="0" eaLnBrk="1" latinLnBrk="0" hangingPunct="1">
              <a:spcBef>
                <a:spcPts val="0"/>
              </a:spcBef>
              <a:buFont typeface="Arial" panose="020B0604020202020204" pitchFamily="34" charset="0"/>
              <a:buNone/>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de-DE" altLang="x-none" sz="1800" b="1"/>
              <a:t>Raster image </a:t>
            </a:r>
            <a:br>
              <a:rPr lang="de-DE" altLang="x-none" sz="1800" b="1"/>
            </a:br>
            <a:r>
              <a:rPr lang="de-DE" altLang="x-none" sz="1800"/>
              <a:t>(*.jpg, 72 dpi, 45 KB)</a:t>
            </a:r>
            <a:br>
              <a:rPr lang="de-DE" altLang="x-none" sz="1800"/>
            </a:br>
            <a:endParaRPr lang="de-DE" altLang="x-none" sz="1800"/>
          </a:p>
          <a:p>
            <a:pPr algn="ctr"/>
            <a:endParaRPr lang="de-DE" altLang="x-none" sz="1800" b="1"/>
          </a:p>
          <a:p>
            <a:pPr algn="ctr"/>
            <a:endParaRPr lang="de-DE" altLang="x-none" sz="1800" b="1"/>
          </a:p>
          <a:p>
            <a:pPr algn="ctr"/>
            <a:endParaRPr lang="de-DE" altLang="x-none" sz="1800" b="1"/>
          </a:p>
          <a:p>
            <a:pPr algn="ctr"/>
            <a:endParaRPr lang="de-DE" altLang="x-none" sz="1800" b="1"/>
          </a:p>
          <a:p>
            <a:pPr algn="ctr"/>
            <a:endParaRPr lang="de-DE" altLang="x-none" sz="1800" b="1"/>
          </a:p>
          <a:p>
            <a:pPr algn="ctr"/>
            <a:endParaRPr lang="de-DE" altLang="x-none" sz="1800" b="1"/>
          </a:p>
          <a:p>
            <a:pPr algn="ctr"/>
            <a:endParaRPr lang="de-DE" altLang="x-none" sz="1800" b="1"/>
          </a:p>
          <a:p>
            <a:pPr algn="ctr"/>
            <a:r>
              <a:rPr lang="de-DE" altLang="x-none" sz="1800" b="1"/>
              <a:t>300%</a:t>
            </a:r>
            <a:endParaRPr lang="de-DE" sz="1800"/>
          </a:p>
        </p:txBody>
      </p:sp>
      <p:sp>
        <p:nvSpPr>
          <p:cNvPr id="3" name="Titel 2"/>
          <p:cNvSpPr>
            <a:spLocks noGrp="1"/>
          </p:cNvSpPr>
          <p:nvPr>
            <p:ph type="title"/>
          </p:nvPr>
        </p:nvSpPr>
        <p:spPr/>
        <p:txBody>
          <a:bodyPr/>
          <a:lstStyle/>
          <a:p>
            <a:r>
              <a:rPr lang="de-DE"/>
              <a:t>Types of graphics</a:t>
            </a:r>
            <a:br>
              <a:rPr lang="de-DE"/>
            </a:br>
            <a:r>
              <a:rPr lang="de-DE" b="0"/>
              <a:t>Vector vs. raster</a:t>
            </a:r>
          </a:p>
        </p:txBody>
      </p:sp>
      <p:grpSp>
        <p:nvGrpSpPr>
          <p:cNvPr id="37" name="Gruppieren 36">
            <a:extLst>
              <a:ext uri="{FF2B5EF4-FFF2-40B4-BE49-F238E27FC236}">
                <a16:creationId xmlns:a16="http://schemas.microsoft.com/office/drawing/2014/main" id="{E14287AF-635C-324B-BC31-7E1C3BB53176}"/>
              </a:ext>
            </a:extLst>
          </p:cNvPr>
          <p:cNvGrpSpPr/>
          <p:nvPr/>
        </p:nvGrpSpPr>
        <p:grpSpPr>
          <a:xfrm>
            <a:off x="2660650" y="3324923"/>
            <a:ext cx="982082" cy="979201"/>
            <a:chOff x="2660648" y="3324923"/>
            <a:chExt cx="982084" cy="979201"/>
          </a:xfrm>
        </p:grpSpPr>
        <p:pic>
          <p:nvPicPr>
            <p:cNvPr id="38" name="Grafik 37">
              <a:extLst>
                <a:ext uri="{FF2B5EF4-FFF2-40B4-BE49-F238E27FC236}">
                  <a16:creationId xmlns:a16="http://schemas.microsoft.com/office/drawing/2014/main" id="{E83BB82B-0A68-9B4D-A182-93F0F8297126}"/>
                </a:ext>
              </a:extLst>
            </p:cNvPr>
            <p:cNvPicPr>
              <a:picLocks noChangeAspect="1"/>
            </p:cNvPicPr>
            <p:nvPr/>
          </p:nvPicPr>
          <p:blipFill rotWithShape="1">
            <a:blip r:embed="rId3">
              <a:extLst>
                <a:ext uri="{28A0092B-C50C-407E-A947-70E740481C1C}">
                  <a14:useLocalDpi xmlns:a14="http://schemas.microsoft.com/office/drawing/2010/main" val="0"/>
                </a:ext>
              </a:extLst>
            </a:blip>
            <a:srcRect l="48871" t="44597" r="43110" b="48045"/>
            <a:stretch/>
          </p:blipFill>
          <p:spPr>
            <a:xfrm>
              <a:off x="2660648" y="3324923"/>
              <a:ext cx="982083" cy="979201"/>
            </a:xfrm>
            <a:prstGeom prst="rect">
              <a:avLst/>
            </a:prstGeom>
          </p:spPr>
        </p:pic>
        <p:sp>
          <p:nvSpPr>
            <p:cNvPr id="39" name="Rechteck 38">
              <a:extLst>
                <a:ext uri="{FF2B5EF4-FFF2-40B4-BE49-F238E27FC236}">
                  <a16:creationId xmlns:a16="http://schemas.microsoft.com/office/drawing/2014/main" id="{6981B4DE-6D9F-CC47-A31A-A0A07C6CA116}"/>
                </a:ext>
              </a:extLst>
            </p:cNvPr>
            <p:cNvSpPr/>
            <p:nvPr/>
          </p:nvSpPr>
          <p:spPr>
            <a:xfrm>
              <a:off x="266065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grpSp>
        <p:nvGrpSpPr>
          <p:cNvPr id="40" name="Gruppieren 39">
            <a:extLst>
              <a:ext uri="{FF2B5EF4-FFF2-40B4-BE49-F238E27FC236}">
                <a16:creationId xmlns:a16="http://schemas.microsoft.com/office/drawing/2014/main" id="{07C913F7-D13E-3E44-80F4-696DD137DE10}"/>
              </a:ext>
            </a:extLst>
          </p:cNvPr>
          <p:cNvGrpSpPr/>
          <p:nvPr/>
        </p:nvGrpSpPr>
        <p:grpSpPr>
          <a:xfrm>
            <a:off x="8033679" y="3324923"/>
            <a:ext cx="982082" cy="979200"/>
            <a:chOff x="8033680" y="3324923"/>
            <a:chExt cx="982082" cy="979201"/>
          </a:xfrm>
        </p:grpSpPr>
        <p:pic>
          <p:nvPicPr>
            <p:cNvPr id="41" name="Grafik 40">
              <a:extLst>
                <a:ext uri="{FF2B5EF4-FFF2-40B4-BE49-F238E27FC236}">
                  <a16:creationId xmlns:a16="http://schemas.microsoft.com/office/drawing/2014/main" id="{79B5EE7C-EF25-444E-B9B4-6FF5D40D35EC}"/>
                </a:ext>
              </a:extLst>
            </p:cNvPr>
            <p:cNvPicPr>
              <a:picLocks noChangeAspect="1"/>
            </p:cNvPicPr>
            <p:nvPr/>
          </p:nvPicPr>
          <p:blipFill rotWithShape="1">
            <a:blip r:embed="rId4">
              <a:extLst>
                <a:ext uri="{28A0092B-C50C-407E-A947-70E740481C1C}">
                  <a14:useLocalDpi xmlns:a14="http://schemas.microsoft.com/office/drawing/2010/main" val="0"/>
                </a:ext>
              </a:extLst>
            </a:blip>
            <a:srcRect l="48768" t="44735" r="43233" b="47921"/>
            <a:stretch/>
          </p:blipFill>
          <p:spPr>
            <a:xfrm>
              <a:off x="8033680" y="3324923"/>
              <a:ext cx="982082" cy="979200"/>
            </a:xfrm>
            <a:prstGeom prst="rect">
              <a:avLst/>
            </a:prstGeom>
          </p:spPr>
        </p:pic>
        <p:sp>
          <p:nvSpPr>
            <p:cNvPr id="42" name="Rechteck 41">
              <a:extLst>
                <a:ext uri="{FF2B5EF4-FFF2-40B4-BE49-F238E27FC236}">
                  <a16:creationId xmlns:a16="http://schemas.microsoft.com/office/drawing/2014/main" id="{5752D3CE-E14A-A049-85F1-33F09255DAD0}"/>
                </a:ext>
              </a:extLst>
            </p:cNvPr>
            <p:cNvSpPr/>
            <p:nvPr/>
          </p:nvSpPr>
          <p:spPr>
            <a:xfrm>
              <a:off x="803368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grpSp>
        <p:nvGrpSpPr>
          <p:cNvPr id="43" name="Gruppieren 42">
            <a:extLst>
              <a:ext uri="{FF2B5EF4-FFF2-40B4-BE49-F238E27FC236}">
                <a16:creationId xmlns:a16="http://schemas.microsoft.com/office/drawing/2014/main" id="{F7B2BCC7-0658-C040-A846-FDC710E413C9}"/>
              </a:ext>
            </a:extLst>
          </p:cNvPr>
          <p:cNvGrpSpPr/>
          <p:nvPr/>
        </p:nvGrpSpPr>
        <p:grpSpPr>
          <a:xfrm>
            <a:off x="1574800" y="2256869"/>
            <a:ext cx="3144800" cy="3141288"/>
            <a:chOff x="2660650" y="3324924"/>
            <a:chExt cx="982082" cy="979200"/>
          </a:xfrm>
        </p:grpSpPr>
        <p:pic>
          <p:nvPicPr>
            <p:cNvPr id="44" name="Grafik 43">
              <a:extLst>
                <a:ext uri="{FF2B5EF4-FFF2-40B4-BE49-F238E27FC236}">
                  <a16:creationId xmlns:a16="http://schemas.microsoft.com/office/drawing/2014/main" id="{5A60828E-47EE-5B47-88CE-278CBA55D109}"/>
                </a:ext>
              </a:extLst>
            </p:cNvPr>
            <p:cNvPicPr>
              <a:picLocks noChangeAspect="1"/>
            </p:cNvPicPr>
            <p:nvPr/>
          </p:nvPicPr>
          <p:blipFill rotWithShape="1">
            <a:blip r:embed="rId3">
              <a:extLst>
                <a:ext uri="{28A0092B-C50C-407E-A947-70E740481C1C}">
                  <a14:useLocalDpi xmlns:a14="http://schemas.microsoft.com/office/drawing/2010/main" val="0"/>
                </a:ext>
              </a:extLst>
            </a:blip>
            <a:srcRect l="40005" t="36571" r="34317" b="39824"/>
            <a:stretch/>
          </p:blipFill>
          <p:spPr>
            <a:xfrm>
              <a:off x="2660650" y="3324924"/>
              <a:ext cx="982082" cy="979200"/>
            </a:xfrm>
            <a:prstGeom prst="rect">
              <a:avLst/>
            </a:prstGeom>
          </p:spPr>
        </p:pic>
        <p:sp>
          <p:nvSpPr>
            <p:cNvPr id="45" name="Rechteck 44">
              <a:extLst>
                <a:ext uri="{FF2B5EF4-FFF2-40B4-BE49-F238E27FC236}">
                  <a16:creationId xmlns:a16="http://schemas.microsoft.com/office/drawing/2014/main" id="{6B133EE1-5A12-E044-815B-6E3DEC19CB26}"/>
                </a:ext>
              </a:extLst>
            </p:cNvPr>
            <p:cNvSpPr/>
            <p:nvPr/>
          </p:nvSpPr>
          <p:spPr>
            <a:xfrm>
              <a:off x="266065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grpSp>
        <p:nvGrpSpPr>
          <p:cNvPr id="46" name="Gruppieren 45">
            <a:extLst>
              <a:ext uri="{FF2B5EF4-FFF2-40B4-BE49-F238E27FC236}">
                <a16:creationId xmlns:a16="http://schemas.microsoft.com/office/drawing/2014/main" id="{12DCFB56-DBB9-2544-B73D-B0218740F045}"/>
              </a:ext>
            </a:extLst>
          </p:cNvPr>
          <p:cNvGrpSpPr/>
          <p:nvPr/>
        </p:nvGrpSpPr>
        <p:grpSpPr>
          <a:xfrm>
            <a:off x="6959601" y="2249435"/>
            <a:ext cx="3144800" cy="3148722"/>
            <a:chOff x="8033679" y="3324924"/>
            <a:chExt cx="982083" cy="979200"/>
          </a:xfrm>
        </p:grpSpPr>
        <p:pic>
          <p:nvPicPr>
            <p:cNvPr id="47" name="Grafik 46">
              <a:extLst>
                <a:ext uri="{FF2B5EF4-FFF2-40B4-BE49-F238E27FC236}">
                  <a16:creationId xmlns:a16="http://schemas.microsoft.com/office/drawing/2014/main" id="{86F35E45-B4D0-D74C-A7F1-6F29A527E9E4}"/>
                </a:ext>
              </a:extLst>
            </p:cNvPr>
            <p:cNvPicPr>
              <a:picLocks noChangeAspect="1"/>
            </p:cNvPicPr>
            <p:nvPr/>
          </p:nvPicPr>
          <p:blipFill rotWithShape="1">
            <a:blip r:embed="rId4">
              <a:extLst>
                <a:ext uri="{28A0092B-C50C-407E-A947-70E740481C1C}">
                  <a14:useLocalDpi xmlns:a14="http://schemas.microsoft.com/office/drawing/2010/main" val="0"/>
                </a:ext>
              </a:extLst>
            </a:blip>
            <a:srcRect l="40019" t="36669" r="34365" b="39716"/>
            <a:stretch/>
          </p:blipFill>
          <p:spPr>
            <a:xfrm>
              <a:off x="8033679" y="3324924"/>
              <a:ext cx="982083" cy="979200"/>
            </a:xfrm>
            <a:prstGeom prst="rect">
              <a:avLst/>
            </a:prstGeom>
          </p:spPr>
        </p:pic>
        <p:sp>
          <p:nvSpPr>
            <p:cNvPr id="48" name="Rechteck 47">
              <a:extLst>
                <a:ext uri="{FF2B5EF4-FFF2-40B4-BE49-F238E27FC236}">
                  <a16:creationId xmlns:a16="http://schemas.microsoft.com/office/drawing/2014/main" id="{EF70F29D-0437-AE40-956E-23BF21821442}"/>
                </a:ext>
              </a:extLst>
            </p:cNvPr>
            <p:cNvSpPr/>
            <p:nvPr/>
          </p:nvSpPr>
          <p:spPr>
            <a:xfrm>
              <a:off x="803368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sp>
        <p:nvSpPr>
          <p:cNvPr id="29" name="Rechteck 28">
            <a:extLst>
              <a:ext uri="{FF2B5EF4-FFF2-40B4-BE49-F238E27FC236}">
                <a16:creationId xmlns:a16="http://schemas.microsoft.com/office/drawing/2014/main" id="{3247ADC5-5B8B-394F-B584-9FEC622938C8}"/>
              </a:ext>
            </a:extLst>
          </p:cNvPr>
          <p:cNvSpPr/>
          <p:nvPr/>
        </p:nvSpPr>
        <p:spPr>
          <a:xfrm>
            <a:off x="266065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
        <p:nvSpPr>
          <p:cNvPr id="30" name="Rechteck 29">
            <a:extLst>
              <a:ext uri="{FF2B5EF4-FFF2-40B4-BE49-F238E27FC236}">
                <a16:creationId xmlns:a16="http://schemas.microsoft.com/office/drawing/2014/main" id="{E9EC35B8-B6D3-8349-9059-E4C209900AC9}"/>
              </a:ext>
            </a:extLst>
          </p:cNvPr>
          <p:cNvSpPr/>
          <p:nvPr/>
        </p:nvSpPr>
        <p:spPr>
          <a:xfrm>
            <a:off x="8033679"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spTree>
    <p:custDataLst>
      <p:tags r:id="rId1"/>
    </p:custDataLst>
    <p:extLst>
      <p:ext uri="{BB962C8B-B14F-4D97-AF65-F5344CB8AC3E}">
        <p14:creationId xmlns:p14="http://schemas.microsoft.com/office/powerpoint/2010/main" val="4224200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500" fill="hold"/>
                                        <p:tgtEl>
                                          <p:spTgt spid="43"/>
                                        </p:tgtEl>
                                        <p:attrNameLst>
                                          <p:attrName>ppt_w</p:attrName>
                                        </p:attrNameLst>
                                      </p:cBhvr>
                                      <p:tavLst>
                                        <p:tav tm="0">
                                          <p:val>
                                            <p:fltVal val="0"/>
                                          </p:val>
                                        </p:tav>
                                        <p:tav tm="100000">
                                          <p:val>
                                            <p:strVal val="#ppt_w"/>
                                          </p:val>
                                        </p:tav>
                                      </p:tavLst>
                                    </p:anim>
                                    <p:anim calcmode="lin" valueType="num">
                                      <p:cBhvr>
                                        <p:cTn id="8" dur="500" fill="hold"/>
                                        <p:tgtEl>
                                          <p:spTgt spid="43"/>
                                        </p:tgtEl>
                                        <p:attrNameLst>
                                          <p:attrName>ppt_h</p:attrName>
                                        </p:attrNameLst>
                                      </p:cBhvr>
                                      <p:tavLst>
                                        <p:tav tm="0">
                                          <p:val>
                                            <p:fltVal val="0"/>
                                          </p:val>
                                        </p:tav>
                                        <p:tav tm="100000">
                                          <p:val>
                                            <p:strVal val="#ppt_h"/>
                                          </p:val>
                                        </p:tav>
                                      </p:tavLst>
                                    </p:anim>
                                    <p:animEffect transition="in" filter="fade">
                                      <p:cBhvr>
                                        <p:cTn id="9" dur="500"/>
                                        <p:tgtEl>
                                          <p:spTgt spid="43"/>
                                        </p:tgtEl>
                                      </p:cBhvr>
                                    </p:animEffect>
                                  </p:childTnLst>
                                </p:cTn>
                              </p:par>
                              <p:par>
                                <p:cTn id="10" presetID="53" presetClass="entr" presetSubtype="16" fill="hold" nodeType="withEffect">
                                  <p:stCondLst>
                                    <p:cond delay="0"/>
                                  </p:stCondLst>
                                  <p:childTnLst>
                                    <p:set>
                                      <p:cBhvr>
                                        <p:cTn id="11" dur="1" fill="hold">
                                          <p:stCondLst>
                                            <p:cond delay="0"/>
                                          </p:stCondLst>
                                        </p:cTn>
                                        <p:tgtEl>
                                          <p:spTgt spid="46"/>
                                        </p:tgtEl>
                                        <p:attrNameLst>
                                          <p:attrName>style.visibility</p:attrName>
                                        </p:attrNameLst>
                                      </p:cBhvr>
                                      <p:to>
                                        <p:strVal val="visible"/>
                                      </p:to>
                                    </p:set>
                                    <p:anim calcmode="lin" valueType="num">
                                      <p:cBhvr>
                                        <p:cTn id="12" dur="500" fill="hold"/>
                                        <p:tgtEl>
                                          <p:spTgt spid="46"/>
                                        </p:tgtEl>
                                        <p:attrNameLst>
                                          <p:attrName>ppt_w</p:attrName>
                                        </p:attrNameLst>
                                      </p:cBhvr>
                                      <p:tavLst>
                                        <p:tav tm="0">
                                          <p:val>
                                            <p:fltVal val="0"/>
                                          </p:val>
                                        </p:tav>
                                        <p:tav tm="100000">
                                          <p:val>
                                            <p:strVal val="#ppt_w"/>
                                          </p:val>
                                        </p:tav>
                                      </p:tavLst>
                                    </p:anim>
                                    <p:anim calcmode="lin" valueType="num">
                                      <p:cBhvr>
                                        <p:cTn id="13" dur="500" fill="hold"/>
                                        <p:tgtEl>
                                          <p:spTgt spid="46"/>
                                        </p:tgtEl>
                                        <p:attrNameLst>
                                          <p:attrName>ppt_h</p:attrName>
                                        </p:attrNameLst>
                                      </p:cBhvr>
                                      <p:tavLst>
                                        <p:tav tm="0">
                                          <p:val>
                                            <p:fltVal val="0"/>
                                          </p:val>
                                        </p:tav>
                                        <p:tav tm="100000">
                                          <p:val>
                                            <p:strVal val="#ppt_h"/>
                                          </p:val>
                                        </p:tav>
                                      </p:tavLst>
                                    </p:anim>
                                    <p:animEffect transition="in" filter="fade">
                                      <p:cBhvr>
                                        <p:cTn id="14" dur="500"/>
                                        <p:tgtEl>
                                          <p:spTgt spid="4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1" nodeType="click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500"/>
                                        <p:tgtEl>
                                          <p:spTgt spid="29"/>
                                        </p:tgtEl>
                                      </p:cBhvr>
                                    </p:animEffect>
                                  </p:childTnLst>
                                </p:cTn>
                              </p:par>
                              <p:par>
                                <p:cTn id="20" presetID="10" presetClass="entr" presetSubtype="0" fill="hold" grpId="1"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childTnLst>
                          </p:cTn>
                        </p:par>
                        <p:par>
                          <p:cTn id="23" fill="hold">
                            <p:stCondLst>
                              <p:cond delay="500"/>
                            </p:stCondLst>
                            <p:childTnLst>
                              <p:par>
                                <p:cTn id="24" presetID="10" presetClass="exit" presetSubtype="0" fill="hold" nodeType="afterEffect">
                                  <p:stCondLst>
                                    <p:cond delay="0"/>
                                  </p:stCondLst>
                                  <p:childTnLst>
                                    <p:animEffect transition="out" filter="fade">
                                      <p:cBhvr>
                                        <p:cTn id="25" dur="500"/>
                                        <p:tgtEl>
                                          <p:spTgt spid="43"/>
                                        </p:tgtEl>
                                      </p:cBhvr>
                                    </p:animEffect>
                                    <p:set>
                                      <p:cBhvr>
                                        <p:cTn id="26" dur="1" fill="hold">
                                          <p:stCondLst>
                                            <p:cond delay="499"/>
                                          </p:stCondLst>
                                        </p:cTn>
                                        <p:tgtEl>
                                          <p:spTgt spid="43"/>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46"/>
                                        </p:tgtEl>
                                      </p:cBhvr>
                                    </p:animEffect>
                                    <p:set>
                                      <p:cBhvr>
                                        <p:cTn id="29" dur="1" fill="hold">
                                          <p:stCondLst>
                                            <p:cond delay="499"/>
                                          </p:stCondLst>
                                        </p:cTn>
                                        <p:tgtEl>
                                          <p:spTgt spid="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1" animBg="1"/>
      <p:bldP spid="30"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uppieren 20">
            <a:extLst>
              <a:ext uri="{FF2B5EF4-FFF2-40B4-BE49-F238E27FC236}">
                <a16:creationId xmlns:a16="http://schemas.microsoft.com/office/drawing/2014/main" id="{208D660F-DA68-7C4C-9E5E-AFCCE3C5342C}"/>
              </a:ext>
            </a:extLst>
          </p:cNvPr>
          <p:cNvGrpSpPr/>
          <p:nvPr/>
        </p:nvGrpSpPr>
        <p:grpSpPr>
          <a:xfrm>
            <a:off x="2660650" y="3324923"/>
            <a:ext cx="982082" cy="979201"/>
            <a:chOff x="2660648" y="3324923"/>
            <a:chExt cx="982084" cy="979201"/>
          </a:xfrm>
        </p:grpSpPr>
        <p:pic>
          <p:nvPicPr>
            <p:cNvPr id="22" name="Grafik 21">
              <a:extLst>
                <a:ext uri="{FF2B5EF4-FFF2-40B4-BE49-F238E27FC236}">
                  <a16:creationId xmlns:a16="http://schemas.microsoft.com/office/drawing/2014/main" id="{4BC37474-45F5-9243-B756-2A030E4166B2}"/>
                </a:ext>
              </a:extLst>
            </p:cNvPr>
            <p:cNvPicPr>
              <a:picLocks noChangeAspect="1"/>
            </p:cNvPicPr>
            <p:nvPr/>
          </p:nvPicPr>
          <p:blipFill rotWithShape="1">
            <a:blip r:embed="rId3">
              <a:extLst>
                <a:ext uri="{28A0092B-C50C-407E-A947-70E740481C1C}">
                  <a14:useLocalDpi xmlns:a14="http://schemas.microsoft.com/office/drawing/2010/main" val="0"/>
                </a:ext>
              </a:extLst>
            </a:blip>
            <a:srcRect l="48871" t="44597" r="43110" b="48045"/>
            <a:stretch/>
          </p:blipFill>
          <p:spPr>
            <a:xfrm>
              <a:off x="2660648" y="3324923"/>
              <a:ext cx="982083" cy="979201"/>
            </a:xfrm>
            <a:prstGeom prst="rect">
              <a:avLst/>
            </a:prstGeom>
          </p:spPr>
        </p:pic>
        <p:sp>
          <p:nvSpPr>
            <p:cNvPr id="23" name="Rechteck 22">
              <a:extLst>
                <a:ext uri="{FF2B5EF4-FFF2-40B4-BE49-F238E27FC236}">
                  <a16:creationId xmlns:a16="http://schemas.microsoft.com/office/drawing/2014/main" id="{CD523E21-C95B-A74E-AEC7-798832CE8B5B}"/>
                </a:ext>
              </a:extLst>
            </p:cNvPr>
            <p:cNvSpPr/>
            <p:nvPr/>
          </p:nvSpPr>
          <p:spPr>
            <a:xfrm>
              <a:off x="266065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grpSp>
        <p:nvGrpSpPr>
          <p:cNvPr id="24" name="Gruppieren 23">
            <a:extLst>
              <a:ext uri="{FF2B5EF4-FFF2-40B4-BE49-F238E27FC236}">
                <a16:creationId xmlns:a16="http://schemas.microsoft.com/office/drawing/2014/main" id="{88283B8D-B7EC-3F45-9567-C680093880E7}"/>
              </a:ext>
            </a:extLst>
          </p:cNvPr>
          <p:cNvGrpSpPr/>
          <p:nvPr/>
        </p:nvGrpSpPr>
        <p:grpSpPr>
          <a:xfrm>
            <a:off x="8033679" y="3324923"/>
            <a:ext cx="982082" cy="979200"/>
            <a:chOff x="8033680" y="3324923"/>
            <a:chExt cx="982082" cy="979201"/>
          </a:xfrm>
        </p:grpSpPr>
        <p:pic>
          <p:nvPicPr>
            <p:cNvPr id="25" name="Grafik 24">
              <a:extLst>
                <a:ext uri="{FF2B5EF4-FFF2-40B4-BE49-F238E27FC236}">
                  <a16:creationId xmlns:a16="http://schemas.microsoft.com/office/drawing/2014/main" id="{B63F8C9A-347C-8D48-812C-432C814EA64A}"/>
                </a:ext>
              </a:extLst>
            </p:cNvPr>
            <p:cNvPicPr>
              <a:picLocks noChangeAspect="1"/>
            </p:cNvPicPr>
            <p:nvPr/>
          </p:nvPicPr>
          <p:blipFill rotWithShape="1">
            <a:blip r:embed="rId4">
              <a:extLst>
                <a:ext uri="{28A0092B-C50C-407E-A947-70E740481C1C}">
                  <a14:useLocalDpi xmlns:a14="http://schemas.microsoft.com/office/drawing/2010/main" val="0"/>
                </a:ext>
              </a:extLst>
            </a:blip>
            <a:srcRect l="48768" t="44735" r="43233" b="47921"/>
            <a:stretch/>
          </p:blipFill>
          <p:spPr>
            <a:xfrm>
              <a:off x="8033680" y="3324923"/>
              <a:ext cx="982082" cy="979200"/>
            </a:xfrm>
            <a:prstGeom prst="rect">
              <a:avLst/>
            </a:prstGeom>
          </p:spPr>
        </p:pic>
        <p:sp>
          <p:nvSpPr>
            <p:cNvPr id="26" name="Rechteck 25">
              <a:extLst>
                <a:ext uri="{FF2B5EF4-FFF2-40B4-BE49-F238E27FC236}">
                  <a16:creationId xmlns:a16="http://schemas.microsoft.com/office/drawing/2014/main" id="{C342D6E5-71C7-8F45-8391-4DFAA9B8ECB5}"/>
                </a:ext>
              </a:extLst>
            </p:cNvPr>
            <p:cNvSpPr/>
            <p:nvPr/>
          </p:nvSpPr>
          <p:spPr>
            <a:xfrm>
              <a:off x="803368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sp>
        <p:nvSpPr>
          <p:cNvPr id="3" name="Titel 2"/>
          <p:cNvSpPr>
            <a:spLocks noGrp="1"/>
          </p:cNvSpPr>
          <p:nvPr>
            <p:ph type="title"/>
          </p:nvPr>
        </p:nvSpPr>
        <p:spPr/>
        <p:txBody>
          <a:bodyPr/>
          <a:lstStyle/>
          <a:p>
            <a:r>
              <a:rPr lang="en-US"/>
              <a:t>Types of graphics</a:t>
            </a:r>
            <a:br>
              <a:rPr lang="en-US"/>
            </a:br>
            <a:r>
              <a:rPr lang="en-US" b="0"/>
              <a:t>Vector vs. raster</a:t>
            </a:r>
          </a:p>
        </p:txBody>
      </p:sp>
      <p:sp>
        <p:nvSpPr>
          <p:cNvPr id="2" name="Inhaltsplatzhalter 1"/>
          <p:cNvSpPr>
            <a:spLocks noGrp="1"/>
          </p:cNvSpPr>
          <p:nvPr>
            <p:ph sz="quarter" idx="10"/>
          </p:nvPr>
        </p:nvSpPr>
        <p:spPr>
          <a:xfrm>
            <a:off x="673993" y="1484313"/>
            <a:ext cx="5042869" cy="4344987"/>
          </a:xfrm>
        </p:spPr>
        <p:txBody>
          <a:bodyPr/>
          <a:lstStyle/>
          <a:p>
            <a:pPr algn="ctr"/>
            <a:r>
              <a:rPr lang="en-US" altLang="x-none" sz="1800" b="1"/>
              <a:t>Vector image </a:t>
            </a:r>
            <a:br>
              <a:rPr lang="en-US" altLang="x-none" sz="1800" b="1"/>
            </a:br>
            <a:r>
              <a:rPr lang="en-US" altLang="x-none" sz="1800"/>
              <a:t>(*.eps, 14 KB)</a:t>
            </a:r>
            <a:br>
              <a:rPr lang="en-US" altLang="x-none" sz="1800"/>
            </a:br>
            <a:endParaRPr lang="en-US" altLang="x-none" sz="1800"/>
          </a:p>
          <a:p>
            <a:pPr algn="ctr"/>
            <a:endParaRPr lang="en-US" altLang="x-none" sz="1800" b="1"/>
          </a:p>
          <a:p>
            <a:pPr algn="ctr"/>
            <a:endParaRPr lang="en-US" altLang="x-none" sz="1800" b="1"/>
          </a:p>
          <a:p>
            <a:pPr algn="ctr"/>
            <a:endParaRPr lang="en-US" altLang="x-none" sz="1800" b="1"/>
          </a:p>
          <a:p>
            <a:pPr algn="ctr"/>
            <a:endParaRPr lang="en-US" altLang="x-none" sz="1800" b="1"/>
          </a:p>
          <a:p>
            <a:pPr algn="ctr"/>
            <a:endParaRPr lang="en-US" altLang="x-none" sz="1800" b="1"/>
          </a:p>
          <a:p>
            <a:pPr algn="ctr"/>
            <a:endParaRPr lang="en-US" altLang="x-none" sz="1800" b="1"/>
          </a:p>
          <a:p>
            <a:pPr algn="ctr"/>
            <a:endParaRPr lang="en-US" altLang="x-none" sz="1800" b="1"/>
          </a:p>
          <a:p>
            <a:pPr algn="ctr"/>
            <a:r>
              <a:rPr lang="en-US" altLang="x-none" sz="1800" b="1"/>
              <a:t>900%</a:t>
            </a:r>
            <a:endParaRPr lang="en-US" sz="1800"/>
          </a:p>
        </p:txBody>
      </p:sp>
      <p:sp>
        <p:nvSpPr>
          <p:cNvPr id="7" name="Inhaltsplatzhalter 1">
            <a:extLst>
              <a:ext uri="{FF2B5EF4-FFF2-40B4-BE49-F238E27FC236}">
                <a16:creationId xmlns:a16="http://schemas.microsoft.com/office/drawing/2014/main" id="{2B4F3E4D-2101-2744-A644-1284F708F22B}"/>
              </a:ext>
            </a:extLst>
          </p:cNvPr>
          <p:cNvSpPr txBox="1">
            <a:spLocks/>
          </p:cNvSpPr>
          <p:nvPr/>
        </p:nvSpPr>
        <p:spPr>
          <a:xfrm>
            <a:off x="5943607" y="1497013"/>
            <a:ext cx="5184697" cy="4344987"/>
          </a:xfrm>
          <a:prstGeom prst="rect">
            <a:avLst/>
          </a:prstGeom>
          <a:ln>
            <a:noFill/>
          </a:ln>
        </p:spPr>
        <p:txBody>
          <a:bodyPr vert="horz" lIns="0" tIns="0" rIns="0" bIns="0" rtlCol="0">
            <a:noAutofit/>
          </a:bodyPr>
          <a:lstStyle>
            <a:lvl1pPr marL="0" indent="0" algn="l" defTabSz="914269" rtl="0" eaLnBrk="1" latinLnBrk="0" hangingPunct="1">
              <a:spcBef>
                <a:spcPts val="1200"/>
              </a:spcBef>
              <a:buFont typeface="Arial" panose="020B0604020202020204" pitchFamily="34" charset="0"/>
              <a:buNone/>
              <a:defRPr sz="1600" kern="1200">
                <a:solidFill>
                  <a:schemeClr val="tx2"/>
                </a:solidFill>
                <a:latin typeface="Open Sans" panose="020B0606030504020204" pitchFamily="34" charset="0"/>
                <a:ea typeface="+mn-ea"/>
                <a:cs typeface="+mn-cs"/>
              </a:defRPr>
            </a:lvl1pPr>
            <a:lvl2pPr marL="395942" indent="-323953" algn="l" defTabSz="914269" rtl="0" eaLnBrk="1" latinLnBrk="0" hangingPunct="1">
              <a:spcBef>
                <a:spcPts val="300"/>
              </a:spcBef>
              <a:buFont typeface="Open Sans" panose="020B0606030504020204" pitchFamily="34" charset="0"/>
              <a:buChar char="—"/>
              <a:defRPr sz="1600" kern="1200">
                <a:solidFill>
                  <a:schemeClr val="tx2"/>
                </a:solidFill>
                <a:latin typeface="Open Sans" panose="020B0606030504020204" pitchFamily="34" charset="0"/>
                <a:ea typeface="+mn-ea"/>
                <a:cs typeface="+mn-cs"/>
              </a:defRPr>
            </a:lvl2pPr>
            <a:lvl3pPr marL="0" indent="0" algn="l" defTabSz="914269" rtl="0" eaLnBrk="1" latinLnBrk="0" hangingPunct="1">
              <a:spcBef>
                <a:spcPts val="1200"/>
              </a:spcBef>
              <a:buFont typeface="Arial" panose="020B0604020202020204" pitchFamily="34" charset="0"/>
              <a:buNone/>
              <a:defRPr sz="1400" kern="1200">
                <a:solidFill>
                  <a:schemeClr val="tx2"/>
                </a:solidFill>
                <a:latin typeface="Open Sans" panose="020B0606030504020204" pitchFamily="34" charset="0"/>
                <a:ea typeface="+mn-ea"/>
                <a:cs typeface="+mn-cs"/>
              </a:defRPr>
            </a:lvl3pPr>
            <a:lvl4pPr marL="395942" indent="-215969" algn="l" defTabSz="914269" rtl="0" eaLnBrk="1" latinLnBrk="0" hangingPunct="1">
              <a:spcBef>
                <a:spcPts val="300"/>
              </a:spcBef>
              <a:buFont typeface="Symbol" panose="05050102010706020507" pitchFamily="18" charset="2"/>
              <a:buChar char="-"/>
              <a:defRPr sz="1400" kern="1200">
                <a:solidFill>
                  <a:schemeClr val="tx2"/>
                </a:solidFill>
                <a:latin typeface="Open Sans" panose="020B0606030504020204" pitchFamily="34" charset="0"/>
                <a:ea typeface="+mn-ea"/>
                <a:cs typeface="+mn-cs"/>
              </a:defRPr>
            </a:lvl4pPr>
            <a:lvl5pPr marL="575916" indent="-179362" algn="l" defTabSz="914269" rtl="0" eaLnBrk="1" latinLnBrk="0" hangingPunct="1">
              <a:spcBef>
                <a:spcPts val="300"/>
              </a:spcBef>
              <a:buFont typeface="Symbol" panose="05050102010706020507" pitchFamily="18" charset="2"/>
              <a:buChar char="-"/>
              <a:defRPr sz="1400" kern="1200" baseline="0">
                <a:solidFill>
                  <a:schemeClr val="tx2"/>
                </a:solidFill>
                <a:latin typeface="Open Sans" panose="020B0606030504020204" pitchFamily="34" charset="0"/>
                <a:ea typeface="+mn-ea"/>
                <a:cs typeface="+mn-cs"/>
              </a:defRPr>
            </a:lvl5pPr>
            <a:lvl6pPr marL="358723" indent="0" algn="l" defTabSz="914269" rtl="0" eaLnBrk="1" latinLnBrk="0" hangingPunct="1">
              <a:spcBef>
                <a:spcPts val="0"/>
              </a:spcBef>
              <a:buFont typeface="Arial" panose="020B0604020202020204" pitchFamily="34" charset="0"/>
              <a:buNone/>
              <a:defRPr sz="3200" b="1" kern="1200">
                <a:solidFill>
                  <a:schemeClr val="bg1"/>
                </a:solidFill>
                <a:latin typeface="+mn-lt"/>
                <a:ea typeface="+mn-ea"/>
                <a:cs typeface="+mn-cs"/>
              </a:defRPr>
            </a:lvl6pPr>
            <a:lvl7pPr marL="358723" indent="0" algn="l" defTabSz="914269" rtl="0" eaLnBrk="1" latinLnBrk="0" hangingPunct="1">
              <a:spcBef>
                <a:spcPts val="0"/>
              </a:spcBef>
              <a:buFont typeface="Arial" panose="020B0604020202020204" pitchFamily="34" charset="0"/>
              <a:buNone/>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en-US" altLang="x-none" sz="1800" b="1"/>
              <a:t>Raster image </a:t>
            </a:r>
            <a:br>
              <a:rPr lang="en-US" altLang="x-none" sz="1800" b="1"/>
            </a:br>
            <a:r>
              <a:rPr lang="en-US" altLang="x-none" sz="1800"/>
              <a:t>(*.jpg, 72 dpi, 45 KB)</a:t>
            </a:r>
            <a:br>
              <a:rPr lang="en-US" altLang="x-none" sz="1800"/>
            </a:br>
            <a:endParaRPr lang="en-US" altLang="x-none" sz="1800"/>
          </a:p>
          <a:p>
            <a:pPr algn="ctr"/>
            <a:endParaRPr lang="en-US" altLang="x-none" sz="1800" b="1"/>
          </a:p>
          <a:p>
            <a:pPr algn="ctr"/>
            <a:endParaRPr lang="en-US" altLang="x-none" sz="1800" b="1"/>
          </a:p>
          <a:p>
            <a:pPr algn="ctr"/>
            <a:endParaRPr lang="en-US" altLang="x-none" sz="1800" b="1"/>
          </a:p>
          <a:p>
            <a:pPr algn="ctr"/>
            <a:endParaRPr lang="en-US" altLang="x-none" sz="1800" b="1"/>
          </a:p>
          <a:p>
            <a:pPr algn="ctr"/>
            <a:endParaRPr lang="en-US" altLang="x-none" sz="1800" b="1"/>
          </a:p>
          <a:p>
            <a:pPr algn="ctr"/>
            <a:endParaRPr lang="en-US" altLang="x-none" sz="1800" b="1"/>
          </a:p>
          <a:p>
            <a:pPr algn="ctr"/>
            <a:endParaRPr lang="en-US" altLang="x-none" sz="1800" b="1"/>
          </a:p>
          <a:p>
            <a:pPr algn="ctr"/>
            <a:r>
              <a:rPr lang="en-US" altLang="x-none" sz="1800" b="1"/>
              <a:t>900%</a:t>
            </a:r>
            <a:endParaRPr lang="en-US" sz="1800"/>
          </a:p>
        </p:txBody>
      </p:sp>
      <p:grpSp>
        <p:nvGrpSpPr>
          <p:cNvPr id="29" name="Gruppieren 28">
            <a:extLst>
              <a:ext uri="{FF2B5EF4-FFF2-40B4-BE49-F238E27FC236}">
                <a16:creationId xmlns:a16="http://schemas.microsoft.com/office/drawing/2014/main" id="{9BE4FFCC-D492-C043-BB24-4EF8C8E4D9BA}"/>
              </a:ext>
            </a:extLst>
          </p:cNvPr>
          <p:cNvGrpSpPr/>
          <p:nvPr/>
        </p:nvGrpSpPr>
        <p:grpSpPr>
          <a:xfrm>
            <a:off x="1574800" y="2256869"/>
            <a:ext cx="3144800" cy="3141288"/>
            <a:chOff x="2660648" y="3324923"/>
            <a:chExt cx="982084" cy="979201"/>
          </a:xfrm>
        </p:grpSpPr>
        <p:pic>
          <p:nvPicPr>
            <p:cNvPr id="30" name="Grafik 29">
              <a:extLst>
                <a:ext uri="{FF2B5EF4-FFF2-40B4-BE49-F238E27FC236}">
                  <a16:creationId xmlns:a16="http://schemas.microsoft.com/office/drawing/2014/main" id="{D623D20C-DDA3-9349-92FA-C4FEBCD90C00}"/>
                </a:ext>
              </a:extLst>
            </p:cNvPr>
            <p:cNvPicPr>
              <a:picLocks noChangeAspect="1"/>
            </p:cNvPicPr>
            <p:nvPr/>
          </p:nvPicPr>
          <p:blipFill rotWithShape="1">
            <a:blip r:embed="rId3">
              <a:extLst>
                <a:ext uri="{28A0092B-C50C-407E-A947-70E740481C1C}">
                  <a14:useLocalDpi xmlns:a14="http://schemas.microsoft.com/office/drawing/2010/main" val="0"/>
                </a:ext>
              </a:extLst>
            </a:blip>
            <a:srcRect l="48871" t="44597" r="43110" b="48045"/>
            <a:stretch/>
          </p:blipFill>
          <p:spPr>
            <a:xfrm>
              <a:off x="2660648" y="3324923"/>
              <a:ext cx="982083" cy="979201"/>
            </a:xfrm>
            <a:prstGeom prst="rect">
              <a:avLst/>
            </a:prstGeom>
          </p:spPr>
        </p:pic>
        <p:sp>
          <p:nvSpPr>
            <p:cNvPr id="31" name="Rechteck 30">
              <a:extLst>
                <a:ext uri="{FF2B5EF4-FFF2-40B4-BE49-F238E27FC236}">
                  <a16:creationId xmlns:a16="http://schemas.microsoft.com/office/drawing/2014/main" id="{828CB691-4F41-C443-A607-46A6529723F2}"/>
                </a:ext>
              </a:extLst>
            </p:cNvPr>
            <p:cNvSpPr/>
            <p:nvPr/>
          </p:nvSpPr>
          <p:spPr>
            <a:xfrm>
              <a:off x="266065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grpSp>
        <p:nvGrpSpPr>
          <p:cNvPr id="32" name="Gruppieren 31">
            <a:extLst>
              <a:ext uri="{FF2B5EF4-FFF2-40B4-BE49-F238E27FC236}">
                <a16:creationId xmlns:a16="http://schemas.microsoft.com/office/drawing/2014/main" id="{80B18549-41CF-714B-96D5-126BEC103710}"/>
              </a:ext>
            </a:extLst>
          </p:cNvPr>
          <p:cNvGrpSpPr/>
          <p:nvPr/>
        </p:nvGrpSpPr>
        <p:grpSpPr>
          <a:xfrm>
            <a:off x="6959601" y="2249435"/>
            <a:ext cx="3144799" cy="3148722"/>
            <a:chOff x="8033680" y="3324923"/>
            <a:chExt cx="982082" cy="979201"/>
          </a:xfrm>
        </p:grpSpPr>
        <p:pic>
          <p:nvPicPr>
            <p:cNvPr id="33" name="Grafik 32">
              <a:extLst>
                <a:ext uri="{FF2B5EF4-FFF2-40B4-BE49-F238E27FC236}">
                  <a16:creationId xmlns:a16="http://schemas.microsoft.com/office/drawing/2014/main" id="{68A48593-C988-7747-8E4F-8DDAD60CCE3B}"/>
                </a:ext>
              </a:extLst>
            </p:cNvPr>
            <p:cNvPicPr>
              <a:picLocks noChangeAspect="1"/>
            </p:cNvPicPr>
            <p:nvPr/>
          </p:nvPicPr>
          <p:blipFill rotWithShape="1">
            <a:blip r:embed="rId4">
              <a:extLst>
                <a:ext uri="{28A0092B-C50C-407E-A947-70E740481C1C}">
                  <a14:useLocalDpi xmlns:a14="http://schemas.microsoft.com/office/drawing/2010/main" val="0"/>
                </a:ext>
              </a:extLst>
            </a:blip>
            <a:srcRect l="48768" t="44735" r="43233" b="47921"/>
            <a:stretch/>
          </p:blipFill>
          <p:spPr>
            <a:xfrm>
              <a:off x="8033680" y="3324923"/>
              <a:ext cx="982082" cy="979200"/>
            </a:xfrm>
            <a:prstGeom prst="rect">
              <a:avLst/>
            </a:prstGeom>
          </p:spPr>
        </p:pic>
        <p:sp>
          <p:nvSpPr>
            <p:cNvPr id="34" name="Rechteck 33">
              <a:extLst>
                <a:ext uri="{FF2B5EF4-FFF2-40B4-BE49-F238E27FC236}">
                  <a16:creationId xmlns:a16="http://schemas.microsoft.com/office/drawing/2014/main" id="{58B4856F-489B-1A43-B915-6662889ED7F3}"/>
                </a:ext>
              </a:extLst>
            </p:cNvPr>
            <p:cNvSpPr/>
            <p:nvPr/>
          </p:nvSpPr>
          <p:spPr>
            <a:xfrm>
              <a:off x="803368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spTree>
    <p:custDataLst>
      <p:tags r:id="rId1"/>
    </p:custDataLst>
    <p:extLst>
      <p:ext uri="{BB962C8B-B14F-4D97-AF65-F5344CB8AC3E}">
        <p14:creationId xmlns:p14="http://schemas.microsoft.com/office/powerpoint/2010/main" val="2783908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par>
                                <p:cTn id="10" presetID="53" presetClass="entr" presetSubtype="16" fill="hold" nodeType="with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p:cTn id="12" dur="500" fill="hold"/>
                                        <p:tgtEl>
                                          <p:spTgt spid="32"/>
                                        </p:tgtEl>
                                        <p:attrNameLst>
                                          <p:attrName>ppt_w</p:attrName>
                                        </p:attrNameLst>
                                      </p:cBhvr>
                                      <p:tavLst>
                                        <p:tav tm="0">
                                          <p:val>
                                            <p:fltVal val="0"/>
                                          </p:val>
                                        </p:tav>
                                        <p:tav tm="100000">
                                          <p:val>
                                            <p:strVal val="#ppt_w"/>
                                          </p:val>
                                        </p:tav>
                                      </p:tavLst>
                                    </p:anim>
                                    <p:anim calcmode="lin" valueType="num">
                                      <p:cBhvr>
                                        <p:cTn id="13" dur="500" fill="hold"/>
                                        <p:tgtEl>
                                          <p:spTgt spid="32"/>
                                        </p:tgtEl>
                                        <p:attrNameLst>
                                          <p:attrName>ppt_h</p:attrName>
                                        </p:attrNameLst>
                                      </p:cBhvr>
                                      <p:tavLst>
                                        <p:tav tm="0">
                                          <p:val>
                                            <p:fltVal val="0"/>
                                          </p:val>
                                        </p:tav>
                                        <p:tav tm="100000">
                                          <p:val>
                                            <p:strVal val="#ppt_h"/>
                                          </p:val>
                                        </p:tav>
                                      </p:tavLst>
                                    </p:anim>
                                    <p:animEffect transition="in" filter="fade">
                                      <p:cBhvr>
                                        <p:cTn id="1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Types of graphics</a:t>
            </a:r>
            <a:br>
              <a:rPr lang="en-US"/>
            </a:br>
            <a:r>
              <a:rPr lang="en-US" b="0"/>
              <a:t>Vector vs. raster</a:t>
            </a:r>
          </a:p>
        </p:txBody>
      </p:sp>
      <p:sp>
        <p:nvSpPr>
          <p:cNvPr id="19" name="Inhaltsplatzhalter 1">
            <a:extLst>
              <a:ext uri="{FF2B5EF4-FFF2-40B4-BE49-F238E27FC236}">
                <a16:creationId xmlns:a16="http://schemas.microsoft.com/office/drawing/2014/main" id="{9B36A00F-AF36-C44C-B147-F4BED88DEA54}"/>
              </a:ext>
            </a:extLst>
          </p:cNvPr>
          <p:cNvSpPr>
            <a:spLocks noGrp="1"/>
          </p:cNvSpPr>
          <p:nvPr>
            <p:ph sz="quarter" idx="10"/>
          </p:nvPr>
        </p:nvSpPr>
        <p:spPr>
          <a:xfrm>
            <a:off x="874713" y="1484313"/>
            <a:ext cx="5102341" cy="4344987"/>
          </a:xfrm>
        </p:spPr>
        <p:txBody>
          <a:bodyPr/>
          <a:lstStyle/>
          <a:p>
            <a:r>
              <a:rPr lang="en-US" altLang="x-none" sz="1800" b="1"/>
              <a:t>How is this lossless magnification possible?</a:t>
            </a:r>
          </a:p>
          <a:p>
            <a:pPr>
              <a:spcBef>
                <a:spcPts val="600"/>
              </a:spcBef>
            </a:pPr>
            <a:r>
              <a:rPr lang="en-US" altLang="x-none" sz="1800"/>
              <a:t>Because this ...</a:t>
            </a:r>
          </a:p>
        </p:txBody>
      </p:sp>
      <p:sp>
        <p:nvSpPr>
          <p:cNvPr id="13" name="Inhaltsplatzhalter 1">
            <a:extLst>
              <a:ext uri="{FF2B5EF4-FFF2-40B4-BE49-F238E27FC236}">
                <a16:creationId xmlns:a16="http://schemas.microsoft.com/office/drawing/2014/main" id="{608C281B-BD89-F344-B8B2-04AAA6DAAD15}"/>
              </a:ext>
            </a:extLst>
          </p:cNvPr>
          <p:cNvSpPr txBox="1">
            <a:spLocks/>
          </p:cNvSpPr>
          <p:nvPr/>
        </p:nvSpPr>
        <p:spPr>
          <a:xfrm>
            <a:off x="6267450" y="1497013"/>
            <a:ext cx="4842149" cy="4344987"/>
          </a:xfrm>
          <a:prstGeom prst="rect">
            <a:avLst/>
          </a:prstGeom>
          <a:ln>
            <a:noFill/>
          </a:ln>
        </p:spPr>
        <p:txBody>
          <a:bodyPr vert="horz" lIns="0" tIns="0" rIns="0" bIns="0" rtlCol="0">
            <a:noAutofit/>
          </a:bodyPr>
          <a:lstStyle>
            <a:lvl1pPr marL="0" indent="0" algn="l" defTabSz="914269" rtl="0" eaLnBrk="1" latinLnBrk="0" hangingPunct="1">
              <a:spcBef>
                <a:spcPts val="1200"/>
              </a:spcBef>
              <a:buFont typeface="Arial" panose="020B0604020202020204" pitchFamily="34" charset="0"/>
              <a:buNone/>
              <a:defRPr sz="1600" kern="1200">
                <a:solidFill>
                  <a:schemeClr val="tx2"/>
                </a:solidFill>
                <a:latin typeface="Open Sans" panose="020B0606030504020204" pitchFamily="34" charset="0"/>
                <a:ea typeface="+mn-ea"/>
                <a:cs typeface="+mn-cs"/>
              </a:defRPr>
            </a:lvl1pPr>
            <a:lvl2pPr marL="395942" indent="-323953" algn="l" defTabSz="914269" rtl="0" eaLnBrk="1" latinLnBrk="0" hangingPunct="1">
              <a:spcBef>
                <a:spcPts val="300"/>
              </a:spcBef>
              <a:buFont typeface="Open Sans" panose="020B0606030504020204" pitchFamily="34" charset="0"/>
              <a:buChar char="—"/>
              <a:defRPr sz="1600" kern="1200">
                <a:solidFill>
                  <a:schemeClr val="tx2"/>
                </a:solidFill>
                <a:latin typeface="Open Sans" panose="020B0606030504020204" pitchFamily="34" charset="0"/>
                <a:ea typeface="+mn-ea"/>
                <a:cs typeface="+mn-cs"/>
              </a:defRPr>
            </a:lvl2pPr>
            <a:lvl3pPr marL="0" indent="0" algn="l" defTabSz="914269" rtl="0" eaLnBrk="1" latinLnBrk="0" hangingPunct="1">
              <a:spcBef>
                <a:spcPts val="1200"/>
              </a:spcBef>
              <a:buFont typeface="Arial" panose="020B0604020202020204" pitchFamily="34" charset="0"/>
              <a:buNone/>
              <a:defRPr sz="1400" kern="1200">
                <a:solidFill>
                  <a:schemeClr val="tx2"/>
                </a:solidFill>
                <a:latin typeface="Open Sans" panose="020B0606030504020204" pitchFamily="34" charset="0"/>
                <a:ea typeface="+mn-ea"/>
                <a:cs typeface="+mn-cs"/>
              </a:defRPr>
            </a:lvl3pPr>
            <a:lvl4pPr marL="395942" indent="-215969" algn="l" defTabSz="914269" rtl="0" eaLnBrk="1" latinLnBrk="0" hangingPunct="1">
              <a:spcBef>
                <a:spcPts val="300"/>
              </a:spcBef>
              <a:buFont typeface="Symbol" panose="05050102010706020507" pitchFamily="18" charset="2"/>
              <a:buChar char="-"/>
              <a:defRPr sz="1400" kern="1200">
                <a:solidFill>
                  <a:schemeClr val="tx2"/>
                </a:solidFill>
                <a:latin typeface="Open Sans" panose="020B0606030504020204" pitchFamily="34" charset="0"/>
                <a:ea typeface="+mn-ea"/>
                <a:cs typeface="+mn-cs"/>
              </a:defRPr>
            </a:lvl4pPr>
            <a:lvl5pPr marL="575916" indent="-179362" algn="l" defTabSz="914269" rtl="0" eaLnBrk="1" latinLnBrk="0" hangingPunct="1">
              <a:spcBef>
                <a:spcPts val="300"/>
              </a:spcBef>
              <a:buFont typeface="Symbol" panose="05050102010706020507" pitchFamily="18" charset="2"/>
              <a:buChar char="-"/>
              <a:defRPr sz="1400" kern="1200" baseline="0">
                <a:solidFill>
                  <a:schemeClr val="tx2"/>
                </a:solidFill>
                <a:latin typeface="Open Sans" panose="020B0606030504020204" pitchFamily="34" charset="0"/>
                <a:ea typeface="+mn-ea"/>
                <a:cs typeface="+mn-cs"/>
              </a:defRPr>
            </a:lvl5pPr>
            <a:lvl6pPr marL="358723" indent="0" algn="l" defTabSz="914269" rtl="0" eaLnBrk="1" latinLnBrk="0" hangingPunct="1">
              <a:spcBef>
                <a:spcPts val="0"/>
              </a:spcBef>
              <a:buFont typeface="Arial" panose="020B0604020202020204" pitchFamily="34" charset="0"/>
              <a:buNone/>
              <a:defRPr sz="3200" b="1" kern="1200">
                <a:solidFill>
                  <a:schemeClr val="bg1"/>
                </a:solidFill>
                <a:latin typeface="+mn-lt"/>
                <a:ea typeface="+mn-ea"/>
                <a:cs typeface="+mn-cs"/>
              </a:defRPr>
            </a:lvl6pPr>
            <a:lvl7pPr marL="358723" indent="0" algn="l" defTabSz="914269" rtl="0" eaLnBrk="1" latinLnBrk="0" hangingPunct="1">
              <a:spcBef>
                <a:spcPts val="0"/>
              </a:spcBef>
              <a:buFont typeface="Arial" panose="020B0604020202020204" pitchFamily="34" charset="0"/>
              <a:buNone/>
              <a:defRPr sz="3200" kern="1200">
                <a:solidFill>
                  <a:schemeClr val="bg1"/>
                </a:solidFill>
                <a:latin typeface="+mn-lt"/>
                <a:ea typeface="+mn-ea"/>
                <a:cs typeface="+mn-cs"/>
              </a:defRPr>
            </a:lvl7pPr>
            <a:lvl8pPr marL="3428502"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635" indent="-228566" algn="l" defTabSz="9142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endParaRPr lang="en-US" altLang="x-none" sz="1800" dirty="0"/>
          </a:p>
          <a:p>
            <a:pPr>
              <a:spcBef>
                <a:spcPts val="600"/>
              </a:spcBef>
              <a:spcAft>
                <a:spcPts val="600"/>
              </a:spcAft>
            </a:pPr>
            <a:r>
              <a:rPr lang="en-US" altLang="x-none" sz="1800" dirty="0"/>
              <a:t>... is actually this:</a:t>
            </a:r>
          </a:p>
          <a:p>
            <a:pPr>
              <a:spcBef>
                <a:spcPts val="0"/>
              </a:spcBef>
            </a:pPr>
            <a:r>
              <a:rPr lang="en-US" sz="1100" dirty="0">
                <a:solidFill>
                  <a:schemeClr val="accent2"/>
                </a:solidFill>
                <a:latin typeface="Roboto Mono Light" pitchFamily="2" charset="0"/>
                <a:ea typeface="Roboto Mono Light" pitchFamily="2" charset="0"/>
              </a:rPr>
              <a:t>%!PS-Adobe-3.0 EPSF-3.0</a:t>
            </a:r>
          </a:p>
          <a:p>
            <a:pPr>
              <a:spcBef>
                <a:spcPts val="0"/>
              </a:spcBef>
            </a:pPr>
            <a:r>
              <a:rPr lang="en-US" sz="1100" dirty="0">
                <a:solidFill>
                  <a:schemeClr val="accent2"/>
                </a:solidFill>
                <a:latin typeface="Roboto Mono Light" pitchFamily="2" charset="0"/>
                <a:ea typeface="Roboto Mono Light" pitchFamily="2" charset="0"/>
              </a:rPr>
              <a:t>%%</a:t>
            </a:r>
            <a:r>
              <a:rPr lang="en-US" sz="1100" dirty="0" err="1">
                <a:solidFill>
                  <a:schemeClr val="accent2"/>
                </a:solidFill>
                <a:latin typeface="Roboto Mono Light" pitchFamily="2" charset="0"/>
                <a:ea typeface="Roboto Mono Light" pitchFamily="2" charset="0"/>
              </a:rPr>
              <a:t>DocumentNeededResources</a:t>
            </a:r>
            <a:r>
              <a:rPr lang="en-US" sz="1100" dirty="0">
                <a:solidFill>
                  <a:schemeClr val="accent2"/>
                </a:solidFill>
                <a:latin typeface="Roboto Mono Light" pitchFamily="2" charset="0"/>
                <a:ea typeface="Roboto Mono Light" pitchFamily="2" charset="0"/>
              </a:rPr>
              <a:t>: font Helvetica</a:t>
            </a:r>
          </a:p>
          <a:p>
            <a:pPr>
              <a:spcBef>
                <a:spcPts val="0"/>
              </a:spcBef>
            </a:pPr>
            <a:r>
              <a:rPr lang="en-US" sz="1100" dirty="0">
                <a:solidFill>
                  <a:schemeClr val="accent2"/>
                </a:solidFill>
                <a:latin typeface="Roboto Mono Light" pitchFamily="2" charset="0"/>
                <a:ea typeface="Roboto Mono Light" pitchFamily="2" charset="0"/>
              </a:rPr>
              <a:t>%%+ font Helvetica-Bold</a:t>
            </a:r>
          </a:p>
          <a:p>
            <a:pPr>
              <a:spcBef>
                <a:spcPts val="0"/>
              </a:spcBef>
            </a:pPr>
            <a:r>
              <a:rPr lang="en-US" sz="1100" dirty="0">
                <a:solidFill>
                  <a:schemeClr val="accent2"/>
                </a:solidFill>
                <a:latin typeface="Roboto Mono Light" pitchFamily="2" charset="0"/>
                <a:ea typeface="Roboto Mono Light" pitchFamily="2" charset="0"/>
              </a:rPr>
              <a:t>%%+ font Helvetica-Oblique</a:t>
            </a:r>
          </a:p>
          <a:p>
            <a:pPr>
              <a:spcBef>
                <a:spcPts val="0"/>
              </a:spcBef>
            </a:pPr>
            <a:r>
              <a:rPr lang="en-US" sz="1100" dirty="0">
                <a:solidFill>
                  <a:schemeClr val="accent2"/>
                </a:solidFill>
                <a:latin typeface="Roboto Mono Light" pitchFamily="2" charset="0"/>
                <a:ea typeface="Roboto Mono Light" pitchFamily="2" charset="0"/>
              </a:rPr>
              <a:t>%%+ font Helvetica-</a:t>
            </a:r>
            <a:r>
              <a:rPr lang="en-US" sz="1100" dirty="0" err="1">
                <a:solidFill>
                  <a:schemeClr val="accent2"/>
                </a:solidFill>
                <a:latin typeface="Roboto Mono Light" pitchFamily="2" charset="0"/>
                <a:ea typeface="Roboto Mono Light" pitchFamily="2" charset="0"/>
              </a:rPr>
              <a:t>BoldOblique</a:t>
            </a:r>
            <a:endParaRPr lang="en-US" sz="1100" dirty="0">
              <a:solidFill>
                <a:schemeClr val="accent2"/>
              </a:solidFill>
              <a:latin typeface="Roboto Mono Light" pitchFamily="2" charset="0"/>
              <a:ea typeface="Roboto Mono Light" pitchFamily="2" charset="0"/>
            </a:endParaRPr>
          </a:p>
          <a:p>
            <a:pPr>
              <a:spcBef>
                <a:spcPts val="0"/>
              </a:spcBef>
            </a:pPr>
            <a:r>
              <a:rPr lang="en-US" sz="1100" dirty="0">
                <a:solidFill>
                  <a:schemeClr val="accent2"/>
                </a:solidFill>
                <a:latin typeface="Roboto Mono Light" pitchFamily="2" charset="0"/>
                <a:ea typeface="Roboto Mono Light" pitchFamily="2" charset="0"/>
              </a:rPr>
              <a:t>%%+ font Symbol</a:t>
            </a:r>
          </a:p>
          <a:p>
            <a:pPr>
              <a:spcBef>
                <a:spcPts val="0"/>
              </a:spcBef>
            </a:pPr>
            <a:r>
              <a:rPr lang="en-US" sz="1100" dirty="0">
                <a:solidFill>
                  <a:schemeClr val="accent2"/>
                </a:solidFill>
                <a:latin typeface="Roboto Mono Light" pitchFamily="2" charset="0"/>
                <a:ea typeface="Roboto Mono Light" pitchFamily="2" charset="0"/>
              </a:rPr>
              <a:t>%%Title: R Graphics Output</a:t>
            </a:r>
          </a:p>
          <a:p>
            <a:pPr>
              <a:spcBef>
                <a:spcPts val="0"/>
              </a:spcBef>
              <a:spcAft>
                <a:spcPts val="600"/>
              </a:spcAft>
            </a:pPr>
            <a:r>
              <a:rPr lang="en-US" sz="1100" dirty="0">
                <a:solidFill>
                  <a:schemeClr val="accent2"/>
                </a:solidFill>
                <a:latin typeface="Roboto Mono Light" pitchFamily="2" charset="0"/>
                <a:ea typeface="Roboto Mono Light" pitchFamily="2" charset="0"/>
              </a:rPr>
              <a:t>...</a:t>
            </a:r>
          </a:p>
          <a:p>
            <a:pPr>
              <a:spcBef>
                <a:spcPts val="0"/>
              </a:spcBef>
            </a:pPr>
            <a:r>
              <a:rPr lang="en-US" sz="1100" dirty="0">
                <a:solidFill>
                  <a:schemeClr val="accent2"/>
                </a:solidFill>
                <a:latin typeface="Roboto Mono Light" pitchFamily="2" charset="0"/>
                <a:ea typeface="Roboto Mono Light" pitchFamily="2" charset="0"/>
              </a:rPr>
              <a:t>/</a:t>
            </a:r>
            <a:r>
              <a:rPr lang="en-US" sz="1100" dirty="0" err="1">
                <a:solidFill>
                  <a:schemeClr val="accent2"/>
                </a:solidFill>
                <a:latin typeface="Roboto Mono Light" pitchFamily="2" charset="0"/>
                <a:ea typeface="Roboto Mono Light" pitchFamily="2" charset="0"/>
              </a:rPr>
              <a:t>bg</a:t>
            </a:r>
            <a:r>
              <a:rPr lang="en-US" sz="1100" dirty="0">
                <a:solidFill>
                  <a:schemeClr val="accent2"/>
                </a:solidFill>
                <a:latin typeface="Roboto Mono Light" pitchFamily="2" charset="0"/>
                <a:ea typeface="Roboto Mono Light" pitchFamily="2" charset="0"/>
              </a:rPr>
              <a:t> { 1 1 1 </a:t>
            </a:r>
            <a:r>
              <a:rPr lang="en-US" sz="1100" dirty="0" err="1">
                <a:solidFill>
                  <a:schemeClr val="accent2"/>
                </a:solidFill>
                <a:latin typeface="Roboto Mono Light" pitchFamily="2" charset="0"/>
                <a:ea typeface="Roboto Mono Light" pitchFamily="2" charset="0"/>
              </a:rPr>
              <a:t>srgb</a:t>
            </a:r>
            <a:r>
              <a:rPr lang="en-US" sz="1100" dirty="0">
                <a:solidFill>
                  <a:schemeClr val="accent2"/>
                </a:solidFill>
                <a:latin typeface="Roboto Mono Light" pitchFamily="2" charset="0"/>
                <a:ea typeface="Roboto Mono Light" pitchFamily="2" charset="0"/>
              </a:rPr>
              <a:t> } def</a:t>
            </a:r>
          </a:p>
          <a:p>
            <a:pPr>
              <a:spcBef>
                <a:spcPts val="0"/>
              </a:spcBef>
            </a:pPr>
            <a:r>
              <a:rPr lang="en-US" sz="1100" dirty="0">
                <a:solidFill>
                  <a:schemeClr val="accent2"/>
                </a:solidFill>
                <a:latin typeface="Roboto Mono Light" pitchFamily="2" charset="0"/>
                <a:ea typeface="Roboto Mono Light" pitchFamily="2" charset="0"/>
              </a:rPr>
              <a:t>0.00 0.00 496.50 537.75 r p2</a:t>
            </a:r>
          </a:p>
          <a:p>
            <a:pPr>
              <a:spcBef>
                <a:spcPts val="0"/>
              </a:spcBef>
            </a:pPr>
            <a:r>
              <a:rPr lang="en-US" sz="1100" dirty="0">
                <a:solidFill>
                  <a:schemeClr val="accent2"/>
                </a:solidFill>
                <a:latin typeface="Roboto Mono Light" pitchFamily="2" charset="0"/>
                <a:ea typeface="Roboto Mono Light" pitchFamily="2" charset="0"/>
              </a:rPr>
              <a:t>59.04 73.44 466.26 478.71 cl</a:t>
            </a:r>
          </a:p>
          <a:p>
            <a:pPr>
              <a:spcBef>
                <a:spcPts val="0"/>
              </a:spcBef>
            </a:pPr>
            <a:r>
              <a:rPr lang="en-US" sz="1100" dirty="0">
                <a:solidFill>
                  <a:schemeClr val="accent2"/>
                </a:solidFill>
                <a:latin typeface="Roboto Mono Light" pitchFamily="2" charset="0"/>
                <a:ea typeface="Roboto Mono Light" pitchFamily="2" charset="0"/>
              </a:rPr>
              <a:t>0.6196 0.6196 0.6196 </a:t>
            </a:r>
            <a:r>
              <a:rPr lang="en-US" sz="1100" dirty="0" err="1">
                <a:solidFill>
                  <a:schemeClr val="accent2"/>
                </a:solidFill>
                <a:latin typeface="Roboto Mono Light" pitchFamily="2" charset="0"/>
                <a:ea typeface="Roboto Mono Light" pitchFamily="2" charset="0"/>
              </a:rPr>
              <a:t>srgb</a:t>
            </a:r>
            <a:endParaRPr lang="en-US" sz="1100" dirty="0">
              <a:solidFill>
                <a:schemeClr val="accent2"/>
              </a:solidFill>
              <a:latin typeface="Roboto Mono Light" pitchFamily="2" charset="0"/>
              <a:ea typeface="Roboto Mono Light" pitchFamily="2" charset="0"/>
            </a:endParaRPr>
          </a:p>
          <a:p>
            <a:pPr>
              <a:spcBef>
                <a:spcPts val="0"/>
              </a:spcBef>
            </a:pPr>
            <a:r>
              <a:rPr lang="en-US" sz="1100" dirty="0">
                <a:solidFill>
                  <a:schemeClr val="accent2"/>
                </a:solidFill>
                <a:latin typeface="Roboto Mono Light" pitchFamily="2" charset="0"/>
                <a:ea typeface="Roboto Mono Light" pitchFamily="2" charset="0"/>
              </a:rPr>
              <a:t>0.75 </a:t>
            </a:r>
            <a:r>
              <a:rPr lang="en-US" sz="1100" dirty="0" err="1">
                <a:solidFill>
                  <a:schemeClr val="accent2"/>
                </a:solidFill>
                <a:latin typeface="Roboto Mono Light" pitchFamily="2" charset="0"/>
                <a:ea typeface="Roboto Mono Light" pitchFamily="2" charset="0"/>
              </a:rPr>
              <a:t>setlinewidth</a:t>
            </a:r>
            <a:endParaRPr lang="en-US" sz="1100" dirty="0">
              <a:solidFill>
                <a:schemeClr val="accent2"/>
              </a:solidFill>
              <a:latin typeface="Roboto Mono Light" pitchFamily="2" charset="0"/>
              <a:ea typeface="Roboto Mono Light" pitchFamily="2" charset="0"/>
            </a:endParaRPr>
          </a:p>
          <a:p>
            <a:pPr>
              <a:spcBef>
                <a:spcPts val="0"/>
              </a:spcBef>
            </a:pPr>
            <a:r>
              <a:rPr lang="en-US" sz="1100" dirty="0">
                <a:solidFill>
                  <a:schemeClr val="accent2"/>
                </a:solidFill>
                <a:latin typeface="Roboto Mono Light" pitchFamily="2" charset="0"/>
                <a:ea typeface="Roboto Mono Light" pitchFamily="2" charset="0"/>
              </a:rPr>
              <a:t>[] 0 </a:t>
            </a:r>
            <a:r>
              <a:rPr lang="en-US" sz="1100" dirty="0" err="1">
                <a:solidFill>
                  <a:schemeClr val="accent2"/>
                </a:solidFill>
                <a:latin typeface="Roboto Mono Light" pitchFamily="2" charset="0"/>
                <a:ea typeface="Roboto Mono Light" pitchFamily="2" charset="0"/>
              </a:rPr>
              <a:t>setdash</a:t>
            </a:r>
            <a:endParaRPr lang="en-US" sz="1100" dirty="0">
              <a:solidFill>
                <a:schemeClr val="accent2"/>
              </a:solidFill>
              <a:latin typeface="Roboto Mono Light" pitchFamily="2" charset="0"/>
              <a:ea typeface="Roboto Mono Light" pitchFamily="2" charset="0"/>
            </a:endParaRPr>
          </a:p>
          <a:p>
            <a:pPr>
              <a:spcBef>
                <a:spcPts val="0"/>
              </a:spcBef>
            </a:pPr>
            <a:r>
              <a:rPr lang="en-US" sz="1100" dirty="0">
                <a:solidFill>
                  <a:schemeClr val="accent2"/>
                </a:solidFill>
                <a:latin typeface="Roboto Mono Light" pitchFamily="2" charset="0"/>
                <a:ea typeface="Roboto Mono Light" pitchFamily="2" charset="0"/>
              </a:rPr>
              <a:t>1 </a:t>
            </a:r>
            <a:r>
              <a:rPr lang="en-US" sz="1100" dirty="0" err="1">
                <a:solidFill>
                  <a:schemeClr val="accent2"/>
                </a:solidFill>
                <a:latin typeface="Roboto Mono Light" pitchFamily="2" charset="0"/>
                <a:ea typeface="Roboto Mono Light" pitchFamily="2" charset="0"/>
              </a:rPr>
              <a:t>setlinecap</a:t>
            </a:r>
            <a:endParaRPr lang="en-US" sz="1100" dirty="0">
              <a:solidFill>
                <a:schemeClr val="accent2"/>
              </a:solidFill>
              <a:latin typeface="Roboto Mono Light" pitchFamily="2" charset="0"/>
              <a:ea typeface="Roboto Mono Light" pitchFamily="2" charset="0"/>
            </a:endParaRPr>
          </a:p>
          <a:p>
            <a:pPr>
              <a:spcBef>
                <a:spcPts val="0"/>
              </a:spcBef>
            </a:pPr>
            <a:r>
              <a:rPr lang="en-US" sz="1100" dirty="0">
                <a:solidFill>
                  <a:schemeClr val="accent2"/>
                </a:solidFill>
                <a:latin typeface="Roboto Mono Light" pitchFamily="2" charset="0"/>
                <a:ea typeface="Roboto Mono Light" pitchFamily="2" charset="0"/>
              </a:rPr>
              <a:t>1 </a:t>
            </a:r>
            <a:r>
              <a:rPr lang="en-US" sz="1100" dirty="0" err="1">
                <a:solidFill>
                  <a:schemeClr val="accent2"/>
                </a:solidFill>
                <a:latin typeface="Roboto Mono Light" pitchFamily="2" charset="0"/>
                <a:ea typeface="Roboto Mono Light" pitchFamily="2" charset="0"/>
              </a:rPr>
              <a:t>setlinejoin</a:t>
            </a:r>
            <a:endParaRPr lang="en-US" sz="1100" dirty="0">
              <a:solidFill>
                <a:schemeClr val="accent2"/>
              </a:solidFill>
              <a:latin typeface="Roboto Mono Light" pitchFamily="2" charset="0"/>
              <a:ea typeface="Roboto Mono Light" pitchFamily="2" charset="0"/>
            </a:endParaRPr>
          </a:p>
          <a:p>
            <a:pPr>
              <a:spcBef>
                <a:spcPts val="0"/>
              </a:spcBef>
            </a:pPr>
            <a:r>
              <a:rPr lang="en-US" sz="1100" dirty="0">
                <a:solidFill>
                  <a:schemeClr val="accent2"/>
                </a:solidFill>
                <a:latin typeface="Roboto Mono Light" pitchFamily="2" charset="0"/>
                <a:ea typeface="Roboto Mono Light" pitchFamily="2" charset="0"/>
              </a:rPr>
              <a:t>10.00 </a:t>
            </a:r>
            <a:r>
              <a:rPr lang="en-US" sz="1100" dirty="0" err="1">
                <a:solidFill>
                  <a:schemeClr val="accent2"/>
                </a:solidFill>
                <a:latin typeface="Roboto Mono Light" pitchFamily="2" charset="0"/>
                <a:ea typeface="Roboto Mono Light" pitchFamily="2" charset="0"/>
              </a:rPr>
              <a:t>setmiterlimit</a:t>
            </a:r>
            <a:endParaRPr lang="en-US" sz="1100" dirty="0">
              <a:solidFill>
                <a:schemeClr val="accent2"/>
              </a:solidFill>
              <a:latin typeface="Roboto Mono Light" pitchFamily="2" charset="0"/>
              <a:ea typeface="Roboto Mono Light" pitchFamily="2" charset="0"/>
            </a:endParaRPr>
          </a:p>
          <a:p>
            <a:pPr>
              <a:spcBef>
                <a:spcPts val="0"/>
              </a:spcBef>
            </a:pPr>
            <a:r>
              <a:rPr lang="en-US" sz="1100" dirty="0">
                <a:solidFill>
                  <a:schemeClr val="accent2"/>
                </a:solidFill>
                <a:latin typeface="Roboto Mono Light" pitchFamily="2" charset="0"/>
                <a:ea typeface="Roboto Mono Light" pitchFamily="2" charset="0"/>
              </a:rPr>
              <a:t>372.53 358.71 2.43 c p1</a:t>
            </a:r>
          </a:p>
          <a:p>
            <a:pPr>
              <a:spcBef>
                <a:spcPts val="0"/>
              </a:spcBef>
            </a:pPr>
            <a:r>
              <a:rPr lang="en-US" sz="1100" dirty="0">
                <a:solidFill>
                  <a:schemeClr val="accent2"/>
                </a:solidFill>
                <a:latin typeface="Roboto Mono Light" pitchFamily="2" charset="0"/>
                <a:ea typeface="Roboto Mono Light" pitchFamily="2" charset="0"/>
              </a:rPr>
              <a:t>338.66 322.40 2.43 c p1</a:t>
            </a:r>
          </a:p>
          <a:p>
            <a:pPr>
              <a:spcBef>
                <a:spcPts val="0"/>
              </a:spcBef>
            </a:pPr>
            <a:r>
              <a:rPr lang="en-US" sz="1100" dirty="0">
                <a:solidFill>
                  <a:schemeClr val="accent2"/>
                </a:solidFill>
                <a:latin typeface="Roboto Mono Light" pitchFamily="2" charset="0"/>
                <a:ea typeface="Roboto Mono Light" pitchFamily="2" charset="0"/>
              </a:rPr>
              <a:t>...</a:t>
            </a:r>
          </a:p>
        </p:txBody>
      </p:sp>
      <p:grpSp>
        <p:nvGrpSpPr>
          <p:cNvPr id="15" name="Gruppieren 14">
            <a:extLst>
              <a:ext uri="{FF2B5EF4-FFF2-40B4-BE49-F238E27FC236}">
                <a16:creationId xmlns:a16="http://schemas.microsoft.com/office/drawing/2014/main" id="{6598577D-C1E0-8243-814C-694F88D5BA1E}"/>
              </a:ext>
            </a:extLst>
          </p:cNvPr>
          <p:cNvGrpSpPr/>
          <p:nvPr/>
        </p:nvGrpSpPr>
        <p:grpSpPr>
          <a:xfrm>
            <a:off x="1574800" y="2256869"/>
            <a:ext cx="3144800" cy="3141288"/>
            <a:chOff x="2660648" y="3324923"/>
            <a:chExt cx="982084" cy="979201"/>
          </a:xfrm>
        </p:grpSpPr>
        <p:pic>
          <p:nvPicPr>
            <p:cNvPr id="16" name="Grafik 15">
              <a:extLst>
                <a:ext uri="{FF2B5EF4-FFF2-40B4-BE49-F238E27FC236}">
                  <a16:creationId xmlns:a16="http://schemas.microsoft.com/office/drawing/2014/main" id="{FA9018F8-03E5-104C-896C-B9722E6AEE48}"/>
                </a:ext>
              </a:extLst>
            </p:cNvPr>
            <p:cNvPicPr>
              <a:picLocks noChangeAspect="1"/>
            </p:cNvPicPr>
            <p:nvPr/>
          </p:nvPicPr>
          <p:blipFill rotWithShape="1">
            <a:blip r:embed="rId3">
              <a:extLst>
                <a:ext uri="{28A0092B-C50C-407E-A947-70E740481C1C}">
                  <a14:useLocalDpi xmlns:a14="http://schemas.microsoft.com/office/drawing/2010/main" val="0"/>
                </a:ext>
              </a:extLst>
            </a:blip>
            <a:srcRect l="48871" t="44597" r="43110" b="48045"/>
            <a:stretch/>
          </p:blipFill>
          <p:spPr>
            <a:xfrm>
              <a:off x="2660648" y="3324923"/>
              <a:ext cx="982083" cy="979201"/>
            </a:xfrm>
            <a:prstGeom prst="rect">
              <a:avLst/>
            </a:prstGeom>
          </p:spPr>
        </p:pic>
        <p:sp>
          <p:nvSpPr>
            <p:cNvPr id="17" name="Rechteck 16">
              <a:extLst>
                <a:ext uri="{FF2B5EF4-FFF2-40B4-BE49-F238E27FC236}">
                  <a16:creationId xmlns:a16="http://schemas.microsoft.com/office/drawing/2014/main" id="{5F11F224-BC28-6543-9219-BDF91EF121F1}"/>
                </a:ext>
              </a:extLst>
            </p:cNvPr>
            <p:cNvSpPr/>
            <p:nvPr/>
          </p:nvSpPr>
          <p:spPr>
            <a:xfrm>
              <a:off x="2660650" y="3324924"/>
              <a:ext cx="982082" cy="9792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accent2"/>
                </a:solidFill>
              </a:endParaRPr>
            </a:p>
          </p:txBody>
        </p:sp>
      </p:grpSp>
    </p:spTree>
    <p:custDataLst>
      <p:tags r:id="rId1"/>
    </p:custDataLst>
    <p:extLst>
      <p:ext uri="{BB962C8B-B14F-4D97-AF65-F5344CB8AC3E}">
        <p14:creationId xmlns:p14="http://schemas.microsoft.com/office/powerpoint/2010/main" val="3063023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en-US"/>
              <a:t>Types of graphics</a:t>
            </a:r>
            <a:br>
              <a:rPr lang="en-US"/>
            </a:br>
            <a:r>
              <a:rPr lang="en-US" b="0"/>
              <a:t>Vector graphics</a:t>
            </a:r>
          </a:p>
        </p:txBody>
      </p:sp>
      <p:sp>
        <p:nvSpPr>
          <p:cNvPr id="28" name="Inhaltsplatzhalter 3">
            <a:extLst>
              <a:ext uri="{FF2B5EF4-FFF2-40B4-BE49-F238E27FC236}">
                <a16:creationId xmlns:a16="http://schemas.microsoft.com/office/drawing/2014/main" id="{3E8927F1-DF5E-2549-AE4D-383CBD709C50}"/>
              </a:ext>
            </a:extLst>
          </p:cNvPr>
          <p:cNvSpPr>
            <a:spLocks noGrp="1"/>
          </p:cNvSpPr>
          <p:nvPr>
            <p:ph sz="quarter" idx="10"/>
          </p:nvPr>
        </p:nvSpPr>
        <p:spPr>
          <a:xfrm>
            <a:off x="874711" y="1484313"/>
            <a:ext cx="5195889" cy="4344987"/>
          </a:xfrm>
        </p:spPr>
        <p:txBody>
          <a:bodyPr/>
          <a:lstStyle/>
          <a:p>
            <a:r>
              <a:rPr lang="en-US" sz="1800" b="1" dirty="0"/>
              <a:t>Principle</a:t>
            </a:r>
          </a:p>
          <a:p>
            <a:r>
              <a:rPr lang="en-US" sz="1800" dirty="0"/>
              <a:t>An image (usually line art) is decomposed into paths and only the information describing the paths is stored</a:t>
            </a:r>
          </a:p>
          <a:p>
            <a:r>
              <a:rPr lang="en-US" sz="1800" dirty="0"/>
              <a:t>Example: a line can be defined by the following characteristics</a:t>
            </a:r>
          </a:p>
          <a:p>
            <a:pPr lvl="1"/>
            <a:r>
              <a:rPr lang="en-US" sz="1800" dirty="0"/>
              <a:t>start and end point</a:t>
            </a:r>
          </a:p>
          <a:p>
            <a:pPr lvl="1"/>
            <a:r>
              <a:rPr lang="en-US" sz="1800" dirty="0"/>
              <a:t>width, style (e.g., dashed) and color</a:t>
            </a:r>
          </a:p>
          <a:p>
            <a:r>
              <a:rPr lang="en-US" sz="1800" b="1" dirty="0"/>
              <a:t>Standard formats</a:t>
            </a:r>
          </a:p>
          <a:p>
            <a:pPr lvl="1"/>
            <a:r>
              <a:rPr lang="en-US" sz="1800" dirty="0"/>
              <a:t>Portable Document Format (*.pdf)</a:t>
            </a:r>
          </a:p>
          <a:p>
            <a:pPr lvl="1"/>
            <a:r>
              <a:rPr lang="en-US" sz="1800" dirty="0"/>
              <a:t>Scalable Vector Graphics (*.</a:t>
            </a:r>
            <a:r>
              <a:rPr lang="en-US" sz="1800" dirty="0" err="1"/>
              <a:t>svg</a:t>
            </a:r>
            <a:r>
              <a:rPr lang="en-US" sz="1800" dirty="0"/>
              <a:t>)</a:t>
            </a:r>
          </a:p>
          <a:p>
            <a:pPr lvl="1"/>
            <a:r>
              <a:rPr lang="en-US" sz="1800" dirty="0"/>
              <a:t>Encapsulated Post Script (*.eps)</a:t>
            </a:r>
          </a:p>
          <a:p>
            <a:endParaRPr lang="en-US" dirty="0"/>
          </a:p>
        </p:txBody>
      </p:sp>
      <p:pic>
        <p:nvPicPr>
          <p:cNvPr id="2" name="Grafik 1">
            <a:extLst>
              <a:ext uri="{FF2B5EF4-FFF2-40B4-BE49-F238E27FC236}">
                <a16:creationId xmlns:a16="http://schemas.microsoft.com/office/drawing/2014/main" id="{765ACF7D-B2AD-3746-A3E8-6FCF800DC7EA}"/>
              </a:ext>
            </a:extLst>
          </p:cNvPr>
          <p:cNvPicPr>
            <a:picLocks noChangeAspect="1"/>
          </p:cNvPicPr>
          <p:nvPr/>
        </p:nvPicPr>
        <p:blipFill>
          <a:blip r:embed="rId3"/>
          <a:stretch>
            <a:fillRect/>
          </a:stretch>
        </p:blipFill>
        <p:spPr>
          <a:xfrm>
            <a:off x="6257255" y="1481138"/>
            <a:ext cx="5198144" cy="3373360"/>
          </a:xfrm>
          <a:prstGeom prst="rect">
            <a:avLst/>
          </a:prstGeom>
        </p:spPr>
      </p:pic>
      <p:sp>
        <p:nvSpPr>
          <p:cNvPr id="10" name="Textfeld 9">
            <a:extLst>
              <a:ext uri="{FF2B5EF4-FFF2-40B4-BE49-F238E27FC236}">
                <a16:creationId xmlns:a16="http://schemas.microsoft.com/office/drawing/2014/main" id="{39546139-B63C-7F4A-BF35-04E0BE16FEFF}"/>
              </a:ext>
            </a:extLst>
          </p:cNvPr>
          <p:cNvSpPr txBox="1"/>
          <p:nvPr/>
        </p:nvSpPr>
        <p:spPr>
          <a:xfrm rot="16200000">
            <a:off x="10083191" y="2617523"/>
            <a:ext cx="3092513" cy="341632"/>
          </a:xfrm>
          <a:prstGeom prst="rect">
            <a:avLst/>
          </a:prstGeom>
          <a:noFill/>
        </p:spPr>
        <p:txBody>
          <a:bodyPr wrap="none" rtlCol="0" anchor="ctr">
            <a:spAutoFit/>
          </a:bodyPr>
          <a:lstStyle/>
          <a:p>
            <a:r>
              <a:rPr lang="de-DE" sz="1000"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Strobel, A. et al. (2011). </a:t>
            </a:r>
            <a:r>
              <a:rPr lang="de-DE" sz="1000" i="1" dirty="0" err="1">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NeuroImage</a:t>
            </a:r>
            <a:r>
              <a:rPr lang="de-DE" sz="1000" i="1"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 54</a:t>
            </a:r>
            <a:r>
              <a:rPr lang="de-DE" sz="1000" dirty="0">
                <a:solidFill>
                  <a:schemeClr val="bg1">
                    <a:lumMod val="75000"/>
                  </a:schemeClr>
                </a:solidFill>
                <a:latin typeface="Open Sans Light" panose="020B0306030504020204" pitchFamily="34" charset="0"/>
                <a:ea typeface="Open Sans Light" panose="020B0306030504020204" pitchFamily="34" charset="0"/>
                <a:cs typeface="Open Sans Light" panose="020B0306030504020204" pitchFamily="34" charset="0"/>
              </a:rPr>
              <a:t>, 671-680.</a:t>
            </a:r>
            <a:r>
              <a:rPr lang="de-DE" dirty="0">
                <a:latin typeface="Open Sans Light" panose="020B0306030504020204" pitchFamily="34" charset="0"/>
                <a:ea typeface="Open Sans Light" panose="020B0306030504020204" pitchFamily="34" charset="0"/>
                <a:cs typeface="Open Sans Light" panose="020B0306030504020204" pitchFamily="34" charset="0"/>
              </a:rPr>
              <a:t> </a:t>
            </a:r>
          </a:p>
        </p:txBody>
      </p:sp>
    </p:spTree>
    <p:custDataLst>
      <p:tags r:id="rId1"/>
    </p:custDataLst>
    <p:extLst>
      <p:ext uri="{BB962C8B-B14F-4D97-AF65-F5344CB8AC3E}">
        <p14:creationId xmlns:p14="http://schemas.microsoft.com/office/powerpoint/2010/main" val="2044123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33.2|17"/>
</p:tagLst>
</file>

<file path=ppt/tags/tag10.xml><?xml version="1.0" encoding="utf-8"?>
<p:tagLst xmlns:a="http://schemas.openxmlformats.org/drawingml/2006/main" xmlns:r="http://schemas.openxmlformats.org/officeDocument/2006/relationships" xmlns:p="http://schemas.openxmlformats.org/presentationml/2006/main">
  <p:tag name="TIMING" val="|33.2|17"/>
</p:tagLst>
</file>

<file path=ppt/tags/tag11.xml><?xml version="1.0" encoding="utf-8"?>
<p:tagLst xmlns:a="http://schemas.openxmlformats.org/drawingml/2006/main" xmlns:r="http://schemas.openxmlformats.org/officeDocument/2006/relationships" xmlns:p="http://schemas.openxmlformats.org/presentationml/2006/main">
  <p:tag name="TIMING" val="|33.2|17"/>
</p:tagLst>
</file>

<file path=ppt/tags/tag12.xml><?xml version="1.0" encoding="utf-8"?>
<p:tagLst xmlns:a="http://schemas.openxmlformats.org/drawingml/2006/main" xmlns:r="http://schemas.openxmlformats.org/officeDocument/2006/relationships" xmlns:p="http://schemas.openxmlformats.org/presentationml/2006/main">
  <p:tag name="TIMING" val="|33.2|17"/>
</p:tagLst>
</file>

<file path=ppt/tags/tag13.xml><?xml version="1.0" encoding="utf-8"?>
<p:tagLst xmlns:a="http://schemas.openxmlformats.org/drawingml/2006/main" xmlns:r="http://schemas.openxmlformats.org/officeDocument/2006/relationships" xmlns:p="http://schemas.openxmlformats.org/presentationml/2006/main">
  <p:tag name="TIMING" val="|33.2|17"/>
</p:tagLst>
</file>

<file path=ppt/tags/tag14.xml><?xml version="1.0" encoding="utf-8"?>
<p:tagLst xmlns:a="http://schemas.openxmlformats.org/drawingml/2006/main" xmlns:r="http://schemas.openxmlformats.org/officeDocument/2006/relationships" xmlns:p="http://schemas.openxmlformats.org/presentationml/2006/main">
  <p:tag name="TIMING" val="|33.2|17"/>
</p:tagLst>
</file>

<file path=ppt/tags/tag15.xml><?xml version="1.0" encoding="utf-8"?>
<p:tagLst xmlns:a="http://schemas.openxmlformats.org/drawingml/2006/main" xmlns:r="http://schemas.openxmlformats.org/officeDocument/2006/relationships" xmlns:p="http://schemas.openxmlformats.org/presentationml/2006/main">
  <p:tag name="TIMING" val="|33.2|17"/>
</p:tagLst>
</file>

<file path=ppt/tags/tag16.xml><?xml version="1.0" encoding="utf-8"?>
<p:tagLst xmlns:a="http://schemas.openxmlformats.org/drawingml/2006/main" xmlns:r="http://schemas.openxmlformats.org/officeDocument/2006/relationships" xmlns:p="http://schemas.openxmlformats.org/presentationml/2006/main">
  <p:tag name="TIMING" val="|33.2|17"/>
</p:tagLst>
</file>

<file path=ppt/tags/tag17.xml><?xml version="1.0" encoding="utf-8"?>
<p:tagLst xmlns:a="http://schemas.openxmlformats.org/drawingml/2006/main" xmlns:r="http://schemas.openxmlformats.org/officeDocument/2006/relationships" xmlns:p="http://schemas.openxmlformats.org/presentationml/2006/main">
  <p:tag name="TIMING" val="|33.2|17"/>
</p:tagLst>
</file>

<file path=ppt/tags/tag18.xml><?xml version="1.0" encoding="utf-8"?>
<p:tagLst xmlns:a="http://schemas.openxmlformats.org/drawingml/2006/main" xmlns:r="http://schemas.openxmlformats.org/officeDocument/2006/relationships" xmlns:p="http://schemas.openxmlformats.org/presentationml/2006/main">
  <p:tag name="TIMING" val="|33.2|17"/>
</p:tagLst>
</file>

<file path=ppt/tags/tag19.xml><?xml version="1.0" encoding="utf-8"?>
<p:tagLst xmlns:a="http://schemas.openxmlformats.org/drawingml/2006/main" xmlns:r="http://schemas.openxmlformats.org/officeDocument/2006/relationships" xmlns:p="http://schemas.openxmlformats.org/presentationml/2006/main">
  <p:tag name="TIMING" val="|33.2|17"/>
</p:tagLst>
</file>

<file path=ppt/tags/tag2.xml><?xml version="1.0" encoding="utf-8"?>
<p:tagLst xmlns:a="http://schemas.openxmlformats.org/drawingml/2006/main" xmlns:r="http://schemas.openxmlformats.org/officeDocument/2006/relationships" xmlns:p="http://schemas.openxmlformats.org/presentationml/2006/main">
  <p:tag name="TIMING" val="|33.2|17"/>
</p:tagLst>
</file>

<file path=ppt/tags/tag20.xml><?xml version="1.0" encoding="utf-8"?>
<p:tagLst xmlns:a="http://schemas.openxmlformats.org/drawingml/2006/main" xmlns:r="http://schemas.openxmlformats.org/officeDocument/2006/relationships" xmlns:p="http://schemas.openxmlformats.org/presentationml/2006/main">
  <p:tag name="TIMING" val="|33.2|17"/>
</p:tagLst>
</file>

<file path=ppt/tags/tag21.xml><?xml version="1.0" encoding="utf-8"?>
<p:tagLst xmlns:a="http://schemas.openxmlformats.org/drawingml/2006/main" xmlns:r="http://schemas.openxmlformats.org/officeDocument/2006/relationships" xmlns:p="http://schemas.openxmlformats.org/presentationml/2006/main">
  <p:tag name="TIMING" val="|33.2|17"/>
</p:tagLst>
</file>

<file path=ppt/tags/tag22.xml><?xml version="1.0" encoding="utf-8"?>
<p:tagLst xmlns:a="http://schemas.openxmlformats.org/drawingml/2006/main" xmlns:r="http://schemas.openxmlformats.org/officeDocument/2006/relationships" xmlns:p="http://schemas.openxmlformats.org/presentationml/2006/main">
  <p:tag name="TIMING" val="|33.2|17"/>
</p:tagLst>
</file>

<file path=ppt/tags/tag23.xml><?xml version="1.0" encoding="utf-8"?>
<p:tagLst xmlns:a="http://schemas.openxmlformats.org/drawingml/2006/main" xmlns:r="http://schemas.openxmlformats.org/officeDocument/2006/relationships" xmlns:p="http://schemas.openxmlformats.org/presentationml/2006/main">
  <p:tag name="TIMING" val="|33.2|17"/>
</p:tagLst>
</file>

<file path=ppt/tags/tag24.xml><?xml version="1.0" encoding="utf-8"?>
<p:tagLst xmlns:a="http://schemas.openxmlformats.org/drawingml/2006/main" xmlns:r="http://schemas.openxmlformats.org/officeDocument/2006/relationships" xmlns:p="http://schemas.openxmlformats.org/presentationml/2006/main">
  <p:tag name="TIMING" val="|33.2|17"/>
</p:tagLst>
</file>

<file path=ppt/tags/tag25.xml><?xml version="1.0" encoding="utf-8"?>
<p:tagLst xmlns:a="http://schemas.openxmlformats.org/drawingml/2006/main" xmlns:r="http://schemas.openxmlformats.org/officeDocument/2006/relationships" xmlns:p="http://schemas.openxmlformats.org/presentationml/2006/main">
  <p:tag name="TIMING" val="|33.2|17"/>
</p:tagLst>
</file>

<file path=ppt/tags/tag26.xml><?xml version="1.0" encoding="utf-8"?>
<p:tagLst xmlns:a="http://schemas.openxmlformats.org/drawingml/2006/main" xmlns:r="http://schemas.openxmlformats.org/officeDocument/2006/relationships" xmlns:p="http://schemas.openxmlformats.org/presentationml/2006/main">
  <p:tag name="TIMING" val="|33.2|17"/>
</p:tagLst>
</file>

<file path=ppt/tags/tag27.xml><?xml version="1.0" encoding="utf-8"?>
<p:tagLst xmlns:a="http://schemas.openxmlformats.org/drawingml/2006/main" xmlns:r="http://schemas.openxmlformats.org/officeDocument/2006/relationships" xmlns:p="http://schemas.openxmlformats.org/presentationml/2006/main">
  <p:tag name="TIMING" val="|33.2|17"/>
</p:tagLst>
</file>

<file path=ppt/tags/tag28.xml><?xml version="1.0" encoding="utf-8"?>
<p:tagLst xmlns:a="http://schemas.openxmlformats.org/drawingml/2006/main" xmlns:r="http://schemas.openxmlformats.org/officeDocument/2006/relationships" xmlns:p="http://schemas.openxmlformats.org/presentationml/2006/main">
  <p:tag name="TIMING" val="|33.2|17"/>
</p:tagLst>
</file>

<file path=ppt/tags/tag29.xml><?xml version="1.0" encoding="utf-8"?>
<p:tagLst xmlns:a="http://schemas.openxmlformats.org/drawingml/2006/main" xmlns:r="http://schemas.openxmlformats.org/officeDocument/2006/relationships" xmlns:p="http://schemas.openxmlformats.org/presentationml/2006/main">
  <p:tag name="TIMING" val="|33.2|17"/>
</p:tagLst>
</file>

<file path=ppt/tags/tag3.xml><?xml version="1.0" encoding="utf-8"?>
<p:tagLst xmlns:a="http://schemas.openxmlformats.org/drawingml/2006/main" xmlns:r="http://schemas.openxmlformats.org/officeDocument/2006/relationships" xmlns:p="http://schemas.openxmlformats.org/presentationml/2006/main">
  <p:tag name="TIMING" val="|33.2|17"/>
</p:tagLst>
</file>

<file path=ppt/tags/tag30.xml><?xml version="1.0" encoding="utf-8"?>
<p:tagLst xmlns:a="http://schemas.openxmlformats.org/drawingml/2006/main" xmlns:r="http://schemas.openxmlformats.org/officeDocument/2006/relationships" xmlns:p="http://schemas.openxmlformats.org/presentationml/2006/main">
  <p:tag name="TIMING" val="|33.2|17"/>
</p:tagLst>
</file>

<file path=ppt/tags/tag31.xml><?xml version="1.0" encoding="utf-8"?>
<p:tagLst xmlns:a="http://schemas.openxmlformats.org/drawingml/2006/main" xmlns:r="http://schemas.openxmlformats.org/officeDocument/2006/relationships" xmlns:p="http://schemas.openxmlformats.org/presentationml/2006/main">
  <p:tag name="TIMING" val="|33.2|17"/>
</p:tagLst>
</file>

<file path=ppt/tags/tag32.xml><?xml version="1.0" encoding="utf-8"?>
<p:tagLst xmlns:a="http://schemas.openxmlformats.org/drawingml/2006/main" xmlns:r="http://schemas.openxmlformats.org/officeDocument/2006/relationships" xmlns:p="http://schemas.openxmlformats.org/presentationml/2006/main">
  <p:tag name="TIMING" val="|33.2|17"/>
</p:tagLst>
</file>

<file path=ppt/tags/tag33.xml><?xml version="1.0" encoding="utf-8"?>
<p:tagLst xmlns:a="http://schemas.openxmlformats.org/drawingml/2006/main" xmlns:r="http://schemas.openxmlformats.org/officeDocument/2006/relationships" xmlns:p="http://schemas.openxmlformats.org/presentationml/2006/main">
  <p:tag name="TIMING" val="|33.2|17"/>
</p:tagLst>
</file>

<file path=ppt/tags/tag34.xml><?xml version="1.0" encoding="utf-8"?>
<p:tagLst xmlns:a="http://schemas.openxmlformats.org/drawingml/2006/main" xmlns:r="http://schemas.openxmlformats.org/officeDocument/2006/relationships" xmlns:p="http://schemas.openxmlformats.org/presentationml/2006/main">
  <p:tag name="TIMING" val="|33.2|17"/>
</p:tagLst>
</file>

<file path=ppt/tags/tag35.xml><?xml version="1.0" encoding="utf-8"?>
<p:tagLst xmlns:a="http://schemas.openxmlformats.org/drawingml/2006/main" xmlns:r="http://schemas.openxmlformats.org/officeDocument/2006/relationships" xmlns:p="http://schemas.openxmlformats.org/presentationml/2006/main">
  <p:tag name="TIMING" val="|33.2|17"/>
</p:tagLst>
</file>

<file path=ppt/tags/tag36.xml><?xml version="1.0" encoding="utf-8"?>
<p:tagLst xmlns:a="http://schemas.openxmlformats.org/drawingml/2006/main" xmlns:r="http://schemas.openxmlformats.org/officeDocument/2006/relationships" xmlns:p="http://schemas.openxmlformats.org/presentationml/2006/main">
  <p:tag name="TIMING" val="|33.2|17"/>
</p:tagLst>
</file>

<file path=ppt/tags/tag37.xml><?xml version="1.0" encoding="utf-8"?>
<p:tagLst xmlns:a="http://schemas.openxmlformats.org/drawingml/2006/main" xmlns:r="http://schemas.openxmlformats.org/officeDocument/2006/relationships" xmlns:p="http://schemas.openxmlformats.org/presentationml/2006/main">
  <p:tag name="TIMING" val="|33.2|17"/>
</p:tagLst>
</file>

<file path=ppt/tags/tag38.xml><?xml version="1.0" encoding="utf-8"?>
<p:tagLst xmlns:a="http://schemas.openxmlformats.org/drawingml/2006/main" xmlns:r="http://schemas.openxmlformats.org/officeDocument/2006/relationships" xmlns:p="http://schemas.openxmlformats.org/presentationml/2006/main">
  <p:tag name="TIMING" val="|33.2|17"/>
</p:tagLst>
</file>

<file path=ppt/tags/tag39.xml><?xml version="1.0" encoding="utf-8"?>
<p:tagLst xmlns:a="http://schemas.openxmlformats.org/drawingml/2006/main" xmlns:r="http://schemas.openxmlformats.org/officeDocument/2006/relationships" xmlns:p="http://schemas.openxmlformats.org/presentationml/2006/main">
  <p:tag name="TIMING" val="|33.2|17"/>
</p:tagLst>
</file>

<file path=ppt/tags/tag4.xml><?xml version="1.0" encoding="utf-8"?>
<p:tagLst xmlns:a="http://schemas.openxmlformats.org/drawingml/2006/main" xmlns:r="http://schemas.openxmlformats.org/officeDocument/2006/relationships" xmlns:p="http://schemas.openxmlformats.org/presentationml/2006/main">
  <p:tag name="TIMING" val="|33.2|17"/>
</p:tagLst>
</file>

<file path=ppt/tags/tag40.xml><?xml version="1.0" encoding="utf-8"?>
<p:tagLst xmlns:a="http://schemas.openxmlformats.org/drawingml/2006/main" xmlns:r="http://schemas.openxmlformats.org/officeDocument/2006/relationships" xmlns:p="http://schemas.openxmlformats.org/presentationml/2006/main">
  <p:tag name="TIMING" val="|33.2|17"/>
</p:tagLst>
</file>

<file path=ppt/tags/tag41.xml><?xml version="1.0" encoding="utf-8"?>
<p:tagLst xmlns:a="http://schemas.openxmlformats.org/drawingml/2006/main" xmlns:r="http://schemas.openxmlformats.org/officeDocument/2006/relationships" xmlns:p="http://schemas.openxmlformats.org/presentationml/2006/main">
  <p:tag name="TIMING" val="|33.2|17"/>
</p:tagLst>
</file>

<file path=ppt/tags/tag5.xml><?xml version="1.0" encoding="utf-8"?>
<p:tagLst xmlns:a="http://schemas.openxmlformats.org/drawingml/2006/main" xmlns:r="http://schemas.openxmlformats.org/officeDocument/2006/relationships" xmlns:p="http://schemas.openxmlformats.org/presentationml/2006/main">
  <p:tag name="TIMING" val="|33.2|17"/>
</p:tagLst>
</file>

<file path=ppt/tags/tag6.xml><?xml version="1.0" encoding="utf-8"?>
<p:tagLst xmlns:a="http://schemas.openxmlformats.org/drawingml/2006/main" xmlns:r="http://schemas.openxmlformats.org/officeDocument/2006/relationships" xmlns:p="http://schemas.openxmlformats.org/presentationml/2006/main">
  <p:tag name="TIMING" val="|33.2|17"/>
</p:tagLst>
</file>

<file path=ppt/tags/tag7.xml><?xml version="1.0" encoding="utf-8"?>
<p:tagLst xmlns:a="http://schemas.openxmlformats.org/drawingml/2006/main" xmlns:r="http://schemas.openxmlformats.org/officeDocument/2006/relationships" xmlns:p="http://schemas.openxmlformats.org/presentationml/2006/main">
  <p:tag name="TIMING" val="|33.2|17"/>
</p:tagLst>
</file>

<file path=ppt/tags/tag8.xml><?xml version="1.0" encoding="utf-8"?>
<p:tagLst xmlns:a="http://schemas.openxmlformats.org/drawingml/2006/main" xmlns:r="http://schemas.openxmlformats.org/officeDocument/2006/relationships" xmlns:p="http://schemas.openxmlformats.org/presentationml/2006/main">
  <p:tag name="TIMING" val="|33.2|17"/>
</p:tagLst>
</file>

<file path=ppt/tags/tag9.xml><?xml version="1.0" encoding="utf-8"?>
<p:tagLst xmlns:a="http://schemas.openxmlformats.org/drawingml/2006/main" xmlns:r="http://schemas.openxmlformats.org/officeDocument/2006/relationships" xmlns:p="http://schemas.openxmlformats.org/presentationml/2006/main">
  <p:tag name="TIMING" val="|33.2|17"/>
</p:tagLst>
</file>

<file path=ppt/theme/theme1.xml><?xml version="1.0" encoding="utf-8"?>
<a:theme xmlns:a="http://schemas.openxmlformats.org/drawingml/2006/main" name="TUD_2018_16zu9">
  <a:themeElements>
    <a:clrScheme name="TUD_Farben">
      <a:dk1>
        <a:srgbClr val="00305E"/>
      </a:dk1>
      <a:lt1>
        <a:srgbClr val="FFFFFF"/>
      </a:lt1>
      <a:dk2>
        <a:srgbClr val="00305E"/>
      </a:dk2>
      <a:lt2>
        <a:srgbClr val="727879"/>
      </a:lt2>
      <a:accent1>
        <a:srgbClr val="009EE0"/>
      </a:accent1>
      <a:accent2>
        <a:srgbClr val="006AB3"/>
      </a:accent2>
      <a:accent3>
        <a:srgbClr val="6AB023"/>
      </a:accent3>
      <a:accent4>
        <a:srgbClr val="007D40"/>
      </a:accent4>
      <a:accent5>
        <a:srgbClr val="93107E"/>
      </a:accent5>
      <a:accent6>
        <a:srgbClr val="54378A"/>
      </a:accent6>
      <a:hlink>
        <a:srgbClr val="009EE0"/>
      </a:hlink>
      <a:folHlink>
        <a:srgbClr val="006AB3"/>
      </a:folHlink>
    </a:clrScheme>
    <a:fontScheme name="TUD_Open Sans">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accent2"/>
          </a:solidFill>
        </a:ln>
      </a:spPr>
      <a:bodyPr rtlCol="0" anchor="ctr"/>
      <a:lstStyle>
        <a:defPPr algn="ctr">
          <a:defRPr sz="1600" dirty="0" smtClean="0">
            <a:solidFill>
              <a:schemeClr val="accent2"/>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2"/>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2018_Präsentationsvorlage_TUD_16zu9.potx" id="{31D16C43-CE8A-487C-877F-1CE738588514}" vid="{D0A951CF-2A2A-4137-AC09-300C595B1D60}"/>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2018_Praesentationsvorlage_TUD_16zu9</Template>
  <TotalTime>0</TotalTime>
  <Words>4207</Words>
  <Application>Microsoft Macintosh PowerPoint</Application>
  <PresentationFormat>Breitbild</PresentationFormat>
  <Paragraphs>371</Paragraphs>
  <Slides>42</Slides>
  <Notes>0</Notes>
  <HiddenSlides>0</HiddenSlides>
  <MMClips>0</MMClips>
  <ScaleCrop>false</ScaleCrop>
  <HeadingPairs>
    <vt:vector size="6" baseType="variant">
      <vt:variant>
        <vt:lpstr>Verwendete Schriftarten</vt:lpstr>
      </vt:variant>
      <vt:variant>
        <vt:i4>10</vt:i4>
      </vt:variant>
      <vt:variant>
        <vt:lpstr>Design</vt:lpstr>
      </vt:variant>
      <vt:variant>
        <vt:i4>1</vt:i4>
      </vt:variant>
      <vt:variant>
        <vt:lpstr>Folientitel</vt:lpstr>
      </vt:variant>
      <vt:variant>
        <vt:i4>42</vt:i4>
      </vt:variant>
    </vt:vector>
  </HeadingPairs>
  <TitlesOfParts>
    <vt:vector size="53" baseType="lpstr">
      <vt:lpstr>Arial</vt:lpstr>
      <vt:lpstr>Calibri</vt:lpstr>
      <vt:lpstr>Helvetica</vt:lpstr>
      <vt:lpstr>Minion Pro</vt:lpstr>
      <vt:lpstr>Open Sans</vt:lpstr>
      <vt:lpstr>Open Sans Condensed</vt:lpstr>
      <vt:lpstr>Open Sans Light</vt:lpstr>
      <vt:lpstr>Open Sans SemiBold</vt:lpstr>
      <vt:lpstr>Roboto Mono Light</vt:lpstr>
      <vt:lpstr>Symbol</vt:lpstr>
      <vt:lpstr>TUD_2018_16zu9</vt:lpstr>
      <vt:lpstr>Graphics  A short guide on how to create figures</vt:lpstr>
      <vt:lpstr>Graphics Motivation</vt:lpstr>
      <vt:lpstr>Graphics Overview</vt:lpstr>
      <vt:lpstr>Types of graphics</vt:lpstr>
      <vt:lpstr>Types of graphics Vector vs. raster</vt:lpstr>
      <vt:lpstr>Types of graphics Vector vs. raster</vt:lpstr>
      <vt:lpstr>Types of graphics Vector vs. raster</vt:lpstr>
      <vt:lpstr>Types of graphics Vector vs. raster</vt:lpstr>
      <vt:lpstr>Types of graphics Vector graphics</vt:lpstr>
      <vt:lpstr>Types of graphics Raster images</vt:lpstr>
      <vt:lpstr>Standard image formats and sizes </vt:lpstr>
      <vt:lpstr>Standard image formats and sizes Image formats</vt:lpstr>
      <vt:lpstr>Standard image formats and sizes Image formats: Vector</vt:lpstr>
      <vt:lpstr>Standard image formats and sizes Image formats: Raster</vt:lpstr>
      <vt:lpstr>Standard image formats and sizes Color spaces</vt:lpstr>
      <vt:lpstr>Standard image formats and sizes Image sizing and resolution</vt:lpstr>
      <vt:lpstr>Standard image formats and sizes Image sizing and resolution</vt:lpstr>
      <vt:lpstr>Standard image formats and sizes Other issues to keep in mind</vt:lpstr>
      <vt:lpstr>Standard image formats and sizes Other issues to keep in mind</vt:lpstr>
      <vt:lpstr>Standard image formats and sizes Other issues to keep in mind</vt:lpstr>
      <vt:lpstr>Information to be provided in figures and information that can be omitted</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Information to be provided in figures and information that can be omitted </vt:lpstr>
      <vt:lpstr>Fine-tuning Design, layout and creation </vt:lpstr>
      <vt:lpstr>Fine-tuning Design</vt:lpstr>
      <vt:lpstr>Fine-tuning Layout</vt:lpstr>
      <vt:lpstr>Fine-tuning Creation</vt:lpstr>
      <vt:lpstr>Summary and outlook  </vt:lpstr>
      <vt:lpstr>Summary What you should always keep in mind ...</vt:lpstr>
      <vt:lpstr>Outlook Things not covered here</vt:lpstr>
      <vt:lpstr>Thank you!</vt:lpstr>
      <vt:lpstr>And now you might want to discuss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Präsentationsvorlagen im CD der TU Dresden</dc:title>
  <dc:creator>Alex Strobel</dc:creator>
  <cp:lastModifiedBy>Alexander Strobel</cp:lastModifiedBy>
  <cp:revision>540</cp:revision>
  <dcterms:created xsi:type="dcterms:W3CDTF">2018-03-14T12:16:33Z</dcterms:created>
  <dcterms:modified xsi:type="dcterms:W3CDTF">2021-10-01T09:54:19Z</dcterms:modified>
</cp:coreProperties>
</file>